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94EC78-C81B-4DBF-9D34-EBCD9C478695}">
  <a:tblStyle styleId="{FE94EC78-C81B-4DBF-9D34-EBCD9C4786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vdmaaten.github.io/tsne/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79e79c62b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79e79c62b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尝试更小数量级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79e79c62b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79e79c62b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每个簇旁放一个数字图片表示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红色簇放大后 用数字图片表示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时间轴纵向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79e79c62b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79e79c62b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79e79c62b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79e79c62b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4a7d73b0972856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4a7d73b0972856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节点放大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去掉双向边中的一条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箭头含义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79e79c62b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79e79c62b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7d44d99044cb1ad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7d44d99044cb1ad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7d44d99044cb1ad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7d44d99044cb1ad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7d44d99044cb1ad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7d44d99044cb1ad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7d44d99044cb1ad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7d44d99044cb1ad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SCount is a hyper parameter and here I set it as the nodeNum()*1000 to achieve a balance between speed and accuracy,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b38b2c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b38b2c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7d44d99044cb1ad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7d44d99044cb1ad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7d44d99044cb1ad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7d44d99044cb1ad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79e79c6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79e79c6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79e79c62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79e79c62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//Total time for building knn graph: 0.19133448499999983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 from </a:t>
            </a:r>
            <a:r>
              <a:rPr lang="zh-CN" sz="1400">
                <a:solidFill>
                  <a:schemeClr val="dk1"/>
                </a:solidFill>
              </a:rPr>
              <a:t>: dynamic tsne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79e79c62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79e79c62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79e79c62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79e79c62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//Total time for building knn graph: 0.19133448499999983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 from </a:t>
            </a:r>
            <a:r>
              <a:rPr lang="zh-CN" sz="1400">
                <a:solidFill>
                  <a:schemeClr val="dk1"/>
                </a:solidFill>
              </a:rPr>
              <a:t>: dynamic tsne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79e79c62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c79e79c62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79e79c6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c79e79c6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//Total time for building knn graph: 0.19133448499999983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 from </a:t>
            </a:r>
            <a:r>
              <a:rPr lang="zh-CN" sz="1400">
                <a:solidFill>
                  <a:schemeClr val="dk1"/>
                </a:solidFill>
              </a:rPr>
              <a:t>: dynamic tsne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79e79c62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79e79c62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c97f0f989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c97f0f989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Therotically it is not a bowl but strictly decrease cuve. However, when the gamma becomes very large: 1 -&gt; 10, the optimization process collapse. the gradient goes in edge constraint direction and makes the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927b80a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927b80a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79e79c62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c79e79c62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Do we use this in case study?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a3fe33808085b0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a3fe33808085b0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a3fe33808085b0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a3fe33808085b0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5_cluster_trans_overlap_contract.bak3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a3fe33808085b0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a3fe33808085b0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5_cluster_trans_overlap_contract.bak4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a3fe33808085b0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a3fe33808085b0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5_cluster_trans_overlap_contract.bak5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k_closest_count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perplexity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bfs_level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gfd_calc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Concatenate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beta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gamma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anchor_rate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dynamic_lambda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0.03</a:t>
            </a:r>
            <a:endParaRPr sz="900">
              <a:solidFill>
                <a:srgbClr val="BF9EEE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a3fe33808085b0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a3fe33808085b0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5_cluster_trans_overlap_contract.bak6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a3fe33808085b0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a3fe33808085b0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5_cluster_trans_overlap_contract.bak7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a3fe33808085b0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a3fe33808085b0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5_cluster_trans_overlap_contract.bak8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good quantitative measure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a3fe33808085b0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a3fe33808085b0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5_cluster_trans_overlap_contract.bak9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good quantitative measure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a3fe33808085b0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a3fe33808085b0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5_cluster_trans_overlap_contract.bak10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927b80ac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927b80ac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a3fe33808085b0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a3fe33808085b0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5_cluster_trans_overlap_contract.bak11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c78ffb03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c78ffb03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c78ffb03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c78ffb03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0.18894512000000008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144.673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joint t-sne optimization used: 155.854693278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 used: 38.621719352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c78ffb03f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c78ffb03f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/>
              <a:t>first frame not aligned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0.18894512000000008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144.673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joint t-sne optimization used: 155.854693278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 used: 38.621719352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c78ffb03f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c78ffb03f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c78ffb03f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c78ffb03f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c78ffb03f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c78ffb03f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c78ffb03f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c78ffb03f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0.19044033799999993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c6b38b2c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c6b38b2c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c927b80ac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c927b80ac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hardware: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iMac (Retina 5K, 27-inch, 2019)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3.6 GHz 八核Intel Core i9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32 GB 2667 MHz DDR4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927b80ac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927b80ac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4476d180fad6ecf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4476d180fad6ecf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Run different times: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67d44d99044cb1ad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67d44d99044cb1ad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Total time for building knn graph: 0.15964972600000005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Computing similairy costs  89.22 s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joint t-sne optimization used: 115.23504844799999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Dynamic t-sne used: 30.533522604999998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50">
                <a:solidFill>
                  <a:schemeClr val="dk1"/>
                </a:solidFill>
              </a:rPr>
              <a:t>Total time for equal initialization used: 54.866766602999974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Total time for random initialization used: 55.446452491</a:t>
            </a:r>
            <a:endParaRPr sz="2322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67d44d99044cb1ad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67d44d99044cb1ad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5_cluster_trans_overlap_contract.bak2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7d44d99044cb1ad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67d44d99044cb1ad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as table: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3 tables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10 clusters: 4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5 clusters: 4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50">
                <a:solidFill>
                  <a:schemeClr val="dk1"/>
                </a:solidFill>
              </a:rPr>
              <a:t>mnist: 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4476d180fad6ecf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4476d180fad6ecf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595959"/>
                </a:solidFill>
              </a:rPr>
              <a:t>6_cluster_dist_trans_overlap: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dist_classes = [4]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trans_classes = [1]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overlap_classes = [2, 3]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Total time for building knn graph: 0.283002404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Computing similairy costs  162.245 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joint t-sne optimization used: 275.215081814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Dynamic t-sne used: 56.224963688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equal init t-sne used: 139.18597485700002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random init t-sne used: 141.78644349899997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476d180fad6ecf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476d180fad6ecf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67d44d99044cb1ad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67d44d99044cb1ad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 can </a:t>
            </a:r>
            <a:r>
              <a:rPr lang="zh-CN"/>
              <a:t>discuss</a:t>
            </a:r>
            <a:r>
              <a:rPr lang="zh-CN"/>
              <a:t> time burden of each stage of joint tsne.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c927b80a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c927b80a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4476d180fad6ecf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54476d180fad6ecf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463a09f9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463a09f9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7f0f989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7f0f989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c7854bc7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c7854bc7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79ada7467a32dcbe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79ada7467a32dcbe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86.429982076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255.673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t-sne optimization used: 880.2179808809999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t-sne used: 1248.9006134289998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t-sne used: 1317.085674992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cannot run, therefore discard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79ada7467a32dcbe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79ada7467a32dcbe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1000 from first 10000,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1000 from second 14000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8.827578746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1221.07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is discarded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79ada7467a32dcbe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79ada7467a32dcbe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first 2000 dims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10.744129013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1056.46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collpase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9ada7467a32dcbe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9ada7467a32dcbe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79ada7467a32dcbe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79ada7467a32dcbe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from </a:t>
            </a:r>
            <a:r>
              <a:rPr lang="zh-CN" u="sng">
                <a:solidFill>
                  <a:schemeClr val="hlink"/>
                </a:solidFill>
                <a:hlinkClick r:id="rId2"/>
              </a:rPr>
              <a:t>https://lvdmaaten.github.io/tsne/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1.2687556789999999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47.351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 used: 116.871555422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79ada7467a32dcbe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79ada7467a32dcbe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from https://lvdmaaten.github.io/tsne/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9ada7467a32dcbe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9ada7467a32dcbe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1.2687556789999999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47.351 s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c927b80a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c927b80a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79ada7467a32dcbe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79ada7467a32dcbe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Total time for building knn graph: 2.077885084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Computing similairy costs  42.504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97f0f989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97f0f989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c927b80ac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c927b80a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6d393af628f7c05a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6d393af628f7c05a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实在不行再改gamma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79e79c62b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79e79c62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79e79c62b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79e79c62b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尝试更小数量级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5.png"/><Relationship Id="rId13" Type="http://schemas.openxmlformats.org/officeDocument/2006/relationships/image" Target="../media/image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6.png"/><Relationship Id="rId13" Type="http://schemas.openxmlformats.org/officeDocument/2006/relationships/image" Target="../media/image37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5" Type="http://schemas.openxmlformats.org/officeDocument/2006/relationships/image" Target="../media/image46.png"/><Relationship Id="rId14" Type="http://schemas.openxmlformats.org/officeDocument/2006/relationships/image" Target="../media/image42.png"/><Relationship Id="rId17" Type="http://schemas.openxmlformats.org/officeDocument/2006/relationships/image" Target="../media/image43.png"/><Relationship Id="rId16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60.png"/><Relationship Id="rId13" Type="http://schemas.openxmlformats.org/officeDocument/2006/relationships/image" Target="../media/image54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9" Type="http://schemas.openxmlformats.org/officeDocument/2006/relationships/image" Target="../media/image48.png"/><Relationship Id="rId15" Type="http://schemas.openxmlformats.org/officeDocument/2006/relationships/image" Target="../media/image59.png"/><Relationship Id="rId14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Relationship Id="rId8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60.png"/><Relationship Id="rId13" Type="http://schemas.openxmlformats.org/officeDocument/2006/relationships/image" Target="../media/image54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9" Type="http://schemas.openxmlformats.org/officeDocument/2006/relationships/image" Target="../media/image48.png"/><Relationship Id="rId15" Type="http://schemas.openxmlformats.org/officeDocument/2006/relationships/image" Target="../media/image59.png"/><Relationship Id="rId14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Relationship Id="rId8" Type="http://schemas.openxmlformats.org/officeDocument/2006/relationships/image" Target="../media/image5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Relationship Id="rId4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71.png"/><Relationship Id="rId8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83.png"/><Relationship Id="rId8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81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5.png"/><Relationship Id="rId22" Type="http://schemas.openxmlformats.org/officeDocument/2006/relationships/image" Target="../media/image86.png"/><Relationship Id="rId21" Type="http://schemas.openxmlformats.org/officeDocument/2006/relationships/image" Target="../media/image90.png"/><Relationship Id="rId24" Type="http://schemas.openxmlformats.org/officeDocument/2006/relationships/image" Target="../media/image146.png"/><Relationship Id="rId23" Type="http://schemas.openxmlformats.org/officeDocument/2006/relationships/image" Target="../media/image9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26" Type="http://schemas.openxmlformats.org/officeDocument/2006/relationships/image" Target="../media/image17.png"/><Relationship Id="rId25" Type="http://schemas.openxmlformats.org/officeDocument/2006/relationships/image" Target="../media/image89.png"/><Relationship Id="rId27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9.png"/><Relationship Id="rId11" Type="http://schemas.openxmlformats.org/officeDocument/2006/relationships/image" Target="../media/image1.png"/><Relationship Id="rId10" Type="http://schemas.openxmlformats.org/officeDocument/2006/relationships/image" Target="../media/image13.png"/><Relationship Id="rId13" Type="http://schemas.openxmlformats.org/officeDocument/2006/relationships/image" Target="../media/image15.png"/><Relationship Id="rId12" Type="http://schemas.openxmlformats.org/officeDocument/2006/relationships/image" Target="../media/image10.png"/><Relationship Id="rId15" Type="http://schemas.openxmlformats.org/officeDocument/2006/relationships/image" Target="../media/image8.png"/><Relationship Id="rId14" Type="http://schemas.openxmlformats.org/officeDocument/2006/relationships/image" Target="../media/image4.png"/><Relationship Id="rId17" Type="http://schemas.openxmlformats.org/officeDocument/2006/relationships/image" Target="../media/image14.png"/><Relationship Id="rId16" Type="http://schemas.openxmlformats.org/officeDocument/2006/relationships/image" Target="../media/image7.png"/><Relationship Id="rId19" Type="http://schemas.openxmlformats.org/officeDocument/2006/relationships/image" Target="../media/image87.png"/><Relationship Id="rId18" Type="http://schemas.openxmlformats.org/officeDocument/2006/relationships/image" Target="../media/image8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2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34.png"/><Relationship Id="rId11" Type="http://schemas.openxmlformats.org/officeDocument/2006/relationships/image" Target="../media/image35.png"/><Relationship Id="rId10" Type="http://schemas.openxmlformats.org/officeDocument/2006/relationships/image" Target="../media/image36.png"/><Relationship Id="rId13" Type="http://schemas.openxmlformats.org/officeDocument/2006/relationships/image" Target="../media/image37.png"/><Relationship Id="rId12" Type="http://schemas.openxmlformats.org/officeDocument/2006/relationships/image" Target="../media/image39.png"/><Relationship Id="rId15" Type="http://schemas.openxmlformats.org/officeDocument/2006/relationships/image" Target="../media/image46.png"/><Relationship Id="rId14" Type="http://schemas.openxmlformats.org/officeDocument/2006/relationships/image" Target="../media/image42.png"/><Relationship Id="rId17" Type="http://schemas.openxmlformats.org/officeDocument/2006/relationships/image" Target="../media/image43.png"/><Relationship Id="rId16" Type="http://schemas.openxmlformats.org/officeDocument/2006/relationships/image" Target="../media/image44.png"/><Relationship Id="rId18" Type="http://schemas.openxmlformats.org/officeDocument/2006/relationships/image" Target="../media/image9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110.png"/><Relationship Id="rId21" Type="http://schemas.openxmlformats.org/officeDocument/2006/relationships/image" Target="../media/image119.png"/><Relationship Id="rId24" Type="http://schemas.openxmlformats.org/officeDocument/2006/relationships/image" Target="../media/image116.png"/><Relationship Id="rId23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Relationship Id="rId4" Type="http://schemas.openxmlformats.org/officeDocument/2006/relationships/image" Target="../media/image100.png"/><Relationship Id="rId9" Type="http://schemas.openxmlformats.org/officeDocument/2006/relationships/image" Target="../media/image108.png"/><Relationship Id="rId26" Type="http://schemas.openxmlformats.org/officeDocument/2006/relationships/image" Target="../media/image127.png"/><Relationship Id="rId25" Type="http://schemas.openxmlformats.org/officeDocument/2006/relationships/image" Target="../media/image120.png"/><Relationship Id="rId28" Type="http://schemas.openxmlformats.org/officeDocument/2006/relationships/image" Target="../media/image126.png"/><Relationship Id="rId27" Type="http://schemas.openxmlformats.org/officeDocument/2006/relationships/image" Target="../media/image118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29" Type="http://schemas.openxmlformats.org/officeDocument/2006/relationships/image" Target="../media/image117.png"/><Relationship Id="rId7" Type="http://schemas.openxmlformats.org/officeDocument/2006/relationships/image" Target="../media/image102.png"/><Relationship Id="rId8" Type="http://schemas.openxmlformats.org/officeDocument/2006/relationships/image" Target="../media/image101.png"/><Relationship Id="rId31" Type="http://schemas.openxmlformats.org/officeDocument/2006/relationships/image" Target="../media/image124.png"/><Relationship Id="rId30" Type="http://schemas.openxmlformats.org/officeDocument/2006/relationships/image" Target="../media/image426.png"/><Relationship Id="rId11" Type="http://schemas.openxmlformats.org/officeDocument/2006/relationships/image" Target="../media/image107.png"/><Relationship Id="rId33" Type="http://schemas.openxmlformats.org/officeDocument/2006/relationships/image" Target="../media/image125.png"/><Relationship Id="rId10" Type="http://schemas.openxmlformats.org/officeDocument/2006/relationships/image" Target="../media/image104.png"/><Relationship Id="rId32" Type="http://schemas.openxmlformats.org/officeDocument/2006/relationships/image" Target="../media/image122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5" Type="http://schemas.openxmlformats.org/officeDocument/2006/relationships/image" Target="../media/image111.png"/><Relationship Id="rId14" Type="http://schemas.openxmlformats.org/officeDocument/2006/relationships/image" Target="../media/image121.png"/><Relationship Id="rId17" Type="http://schemas.openxmlformats.org/officeDocument/2006/relationships/image" Target="../media/image103.png"/><Relationship Id="rId16" Type="http://schemas.openxmlformats.org/officeDocument/2006/relationships/image" Target="../media/image109.png"/><Relationship Id="rId19" Type="http://schemas.openxmlformats.org/officeDocument/2006/relationships/image" Target="../media/image112.png"/><Relationship Id="rId18" Type="http://schemas.openxmlformats.org/officeDocument/2006/relationships/image" Target="../media/image1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132.png"/><Relationship Id="rId9" Type="http://schemas.openxmlformats.org/officeDocument/2006/relationships/image" Target="../media/image167.png"/><Relationship Id="rId5" Type="http://schemas.openxmlformats.org/officeDocument/2006/relationships/image" Target="../media/image130.png"/><Relationship Id="rId6" Type="http://schemas.openxmlformats.org/officeDocument/2006/relationships/image" Target="../media/image134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11" Type="http://schemas.openxmlformats.org/officeDocument/2006/relationships/image" Target="../media/image131.png"/><Relationship Id="rId10" Type="http://schemas.openxmlformats.org/officeDocument/2006/relationships/image" Target="../media/image136.png"/><Relationship Id="rId13" Type="http://schemas.openxmlformats.org/officeDocument/2006/relationships/image" Target="../media/image205.png"/><Relationship Id="rId12" Type="http://schemas.openxmlformats.org/officeDocument/2006/relationships/image" Target="../media/image139.png"/><Relationship Id="rId15" Type="http://schemas.openxmlformats.org/officeDocument/2006/relationships/image" Target="../media/image133.png"/><Relationship Id="rId14" Type="http://schemas.openxmlformats.org/officeDocument/2006/relationships/image" Target="../media/image144.png"/><Relationship Id="rId17" Type="http://schemas.openxmlformats.org/officeDocument/2006/relationships/image" Target="../media/image138.png"/><Relationship Id="rId16" Type="http://schemas.openxmlformats.org/officeDocument/2006/relationships/image" Target="../media/image1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Relationship Id="rId4" Type="http://schemas.openxmlformats.org/officeDocument/2006/relationships/image" Target="../media/image137.png"/><Relationship Id="rId9" Type="http://schemas.openxmlformats.org/officeDocument/2006/relationships/image" Target="../media/image143.png"/><Relationship Id="rId5" Type="http://schemas.openxmlformats.org/officeDocument/2006/relationships/image" Target="../media/image178.png"/><Relationship Id="rId6" Type="http://schemas.openxmlformats.org/officeDocument/2006/relationships/image" Target="../media/image140.png"/><Relationship Id="rId7" Type="http://schemas.openxmlformats.org/officeDocument/2006/relationships/image" Target="../media/image142.png"/><Relationship Id="rId8" Type="http://schemas.openxmlformats.org/officeDocument/2006/relationships/image" Target="../media/image141.png"/><Relationship Id="rId11" Type="http://schemas.openxmlformats.org/officeDocument/2006/relationships/image" Target="../media/image149.png"/><Relationship Id="rId10" Type="http://schemas.openxmlformats.org/officeDocument/2006/relationships/image" Target="../media/image150.png"/><Relationship Id="rId13" Type="http://schemas.openxmlformats.org/officeDocument/2006/relationships/image" Target="../media/image147.png"/><Relationship Id="rId12" Type="http://schemas.openxmlformats.org/officeDocument/2006/relationships/image" Target="../media/image145.png"/><Relationship Id="rId15" Type="http://schemas.openxmlformats.org/officeDocument/2006/relationships/image" Target="../media/image158.png"/><Relationship Id="rId14" Type="http://schemas.openxmlformats.org/officeDocument/2006/relationships/image" Target="../media/image151.png"/><Relationship Id="rId17" Type="http://schemas.openxmlformats.org/officeDocument/2006/relationships/image" Target="../media/image154.png"/><Relationship Id="rId16" Type="http://schemas.openxmlformats.org/officeDocument/2006/relationships/image" Target="../media/image1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Relationship Id="rId4" Type="http://schemas.openxmlformats.org/officeDocument/2006/relationships/image" Target="../media/image152.png"/><Relationship Id="rId9" Type="http://schemas.openxmlformats.org/officeDocument/2006/relationships/image" Target="../media/image155.png"/><Relationship Id="rId5" Type="http://schemas.openxmlformats.org/officeDocument/2006/relationships/image" Target="../media/image153.png"/><Relationship Id="rId6" Type="http://schemas.openxmlformats.org/officeDocument/2006/relationships/image" Target="../media/image159.png"/><Relationship Id="rId7" Type="http://schemas.openxmlformats.org/officeDocument/2006/relationships/image" Target="../media/image156.png"/><Relationship Id="rId8" Type="http://schemas.openxmlformats.org/officeDocument/2006/relationships/image" Target="../media/image160.png"/><Relationship Id="rId11" Type="http://schemas.openxmlformats.org/officeDocument/2006/relationships/image" Target="../media/image163.png"/><Relationship Id="rId10" Type="http://schemas.openxmlformats.org/officeDocument/2006/relationships/image" Target="../media/image161.png"/><Relationship Id="rId13" Type="http://schemas.openxmlformats.org/officeDocument/2006/relationships/image" Target="../media/image164.png"/><Relationship Id="rId12" Type="http://schemas.openxmlformats.org/officeDocument/2006/relationships/image" Target="../media/image157.png"/><Relationship Id="rId15" Type="http://schemas.openxmlformats.org/officeDocument/2006/relationships/image" Target="../media/image162.png"/><Relationship Id="rId14" Type="http://schemas.openxmlformats.org/officeDocument/2006/relationships/image" Target="../media/image165.png"/><Relationship Id="rId17" Type="http://schemas.openxmlformats.org/officeDocument/2006/relationships/image" Target="../media/image166.png"/><Relationship Id="rId16" Type="http://schemas.openxmlformats.org/officeDocument/2006/relationships/image" Target="../media/image1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170.png"/><Relationship Id="rId9" Type="http://schemas.openxmlformats.org/officeDocument/2006/relationships/image" Target="../media/image173.png"/><Relationship Id="rId5" Type="http://schemas.openxmlformats.org/officeDocument/2006/relationships/image" Target="../media/image168.png"/><Relationship Id="rId6" Type="http://schemas.openxmlformats.org/officeDocument/2006/relationships/image" Target="../media/image176.png"/><Relationship Id="rId7" Type="http://schemas.openxmlformats.org/officeDocument/2006/relationships/image" Target="../media/image182.png"/><Relationship Id="rId8" Type="http://schemas.openxmlformats.org/officeDocument/2006/relationships/image" Target="../media/image171.png"/><Relationship Id="rId11" Type="http://schemas.openxmlformats.org/officeDocument/2006/relationships/image" Target="../media/image175.png"/><Relationship Id="rId10" Type="http://schemas.openxmlformats.org/officeDocument/2006/relationships/image" Target="../media/image179.png"/><Relationship Id="rId13" Type="http://schemas.openxmlformats.org/officeDocument/2006/relationships/image" Target="../media/image172.png"/><Relationship Id="rId12" Type="http://schemas.openxmlformats.org/officeDocument/2006/relationships/image" Target="../media/image181.png"/><Relationship Id="rId15" Type="http://schemas.openxmlformats.org/officeDocument/2006/relationships/image" Target="../media/image180.png"/><Relationship Id="rId14" Type="http://schemas.openxmlformats.org/officeDocument/2006/relationships/image" Target="../media/image183.png"/><Relationship Id="rId17" Type="http://schemas.openxmlformats.org/officeDocument/2006/relationships/image" Target="../media/image189.png"/><Relationship Id="rId16" Type="http://schemas.openxmlformats.org/officeDocument/2006/relationships/image" Target="../media/image1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Relationship Id="rId4" Type="http://schemas.openxmlformats.org/officeDocument/2006/relationships/image" Target="../media/image177.png"/><Relationship Id="rId9" Type="http://schemas.openxmlformats.org/officeDocument/2006/relationships/image" Target="../media/image187.png"/><Relationship Id="rId5" Type="http://schemas.openxmlformats.org/officeDocument/2006/relationships/image" Target="../media/image185.png"/><Relationship Id="rId6" Type="http://schemas.openxmlformats.org/officeDocument/2006/relationships/image" Target="../media/image188.png"/><Relationship Id="rId7" Type="http://schemas.openxmlformats.org/officeDocument/2006/relationships/image" Target="../media/image216.png"/><Relationship Id="rId8" Type="http://schemas.openxmlformats.org/officeDocument/2006/relationships/image" Target="../media/image184.png"/><Relationship Id="rId11" Type="http://schemas.openxmlformats.org/officeDocument/2006/relationships/image" Target="../media/image186.png"/><Relationship Id="rId10" Type="http://schemas.openxmlformats.org/officeDocument/2006/relationships/image" Target="../media/image191.png"/><Relationship Id="rId13" Type="http://schemas.openxmlformats.org/officeDocument/2006/relationships/image" Target="../media/image192.png"/><Relationship Id="rId12" Type="http://schemas.openxmlformats.org/officeDocument/2006/relationships/image" Target="../media/image196.png"/><Relationship Id="rId15" Type="http://schemas.openxmlformats.org/officeDocument/2006/relationships/image" Target="../media/image193.png"/><Relationship Id="rId14" Type="http://schemas.openxmlformats.org/officeDocument/2006/relationships/image" Target="../media/image206.png"/><Relationship Id="rId17" Type="http://schemas.openxmlformats.org/officeDocument/2006/relationships/image" Target="../media/image194.png"/><Relationship Id="rId16" Type="http://schemas.openxmlformats.org/officeDocument/2006/relationships/image" Target="../media/image20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190.png"/><Relationship Id="rId9" Type="http://schemas.openxmlformats.org/officeDocument/2006/relationships/image" Target="../media/image203.png"/><Relationship Id="rId5" Type="http://schemas.openxmlformats.org/officeDocument/2006/relationships/image" Target="../media/image199.png"/><Relationship Id="rId6" Type="http://schemas.openxmlformats.org/officeDocument/2006/relationships/image" Target="../media/image201.png"/><Relationship Id="rId7" Type="http://schemas.openxmlformats.org/officeDocument/2006/relationships/image" Target="../media/image195.png"/><Relationship Id="rId8" Type="http://schemas.openxmlformats.org/officeDocument/2006/relationships/image" Target="../media/image197.png"/><Relationship Id="rId11" Type="http://schemas.openxmlformats.org/officeDocument/2006/relationships/image" Target="../media/image202.png"/><Relationship Id="rId10" Type="http://schemas.openxmlformats.org/officeDocument/2006/relationships/image" Target="../media/image198.png"/><Relationship Id="rId13" Type="http://schemas.openxmlformats.org/officeDocument/2006/relationships/image" Target="../media/image210.png"/><Relationship Id="rId12" Type="http://schemas.openxmlformats.org/officeDocument/2006/relationships/image" Target="../media/image212.png"/><Relationship Id="rId15" Type="http://schemas.openxmlformats.org/officeDocument/2006/relationships/image" Target="../media/image208.png"/><Relationship Id="rId14" Type="http://schemas.openxmlformats.org/officeDocument/2006/relationships/image" Target="../media/image204.png"/><Relationship Id="rId17" Type="http://schemas.openxmlformats.org/officeDocument/2006/relationships/image" Target="../media/image213.png"/><Relationship Id="rId16" Type="http://schemas.openxmlformats.org/officeDocument/2006/relationships/image" Target="../media/image2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225.png"/><Relationship Id="rId9" Type="http://schemas.openxmlformats.org/officeDocument/2006/relationships/image" Target="../media/image207.png"/><Relationship Id="rId5" Type="http://schemas.openxmlformats.org/officeDocument/2006/relationships/image" Target="../media/image215.png"/><Relationship Id="rId6" Type="http://schemas.openxmlformats.org/officeDocument/2006/relationships/image" Target="../media/image211.png"/><Relationship Id="rId7" Type="http://schemas.openxmlformats.org/officeDocument/2006/relationships/image" Target="../media/image231.png"/><Relationship Id="rId8" Type="http://schemas.openxmlformats.org/officeDocument/2006/relationships/image" Target="../media/image209.png"/><Relationship Id="rId11" Type="http://schemas.openxmlformats.org/officeDocument/2006/relationships/image" Target="../media/image223.png"/><Relationship Id="rId10" Type="http://schemas.openxmlformats.org/officeDocument/2006/relationships/image" Target="../media/image219.png"/><Relationship Id="rId13" Type="http://schemas.openxmlformats.org/officeDocument/2006/relationships/image" Target="../media/image218.png"/><Relationship Id="rId12" Type="http://schemas.openxmlformats.org/officeDocument/2006/relationships/image" Target="../media/image234.png"/><Relationship Id="rId15" Type="http://schemas.openxmlformats.org/officeDocument/2006/relationships/image" Target="../media/image217.png"/><Relationship Id="rId14" Type="http://schemas.openxmlformats.org/officeDocument/2006/relationships/image" Target="../media/image220.png"/><Relationship Id="rId17" Type="http://schemas.openxmlformats.org/officeDocument/2006/relationships/image" Target="../media/image229.png"/><Relationship Id="rId16" Type="http://schemas.openxmlformats.org/officeDocument/2006/relationships/image" Target="../media/image2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222.png"/><Relationship Id="rId9" Type="http://schemas.openxmlformats.org/officeDocument/2006/relationships/image" Target="../media/image232.png"/><Relationship Id="rId5" Type="http://schemas.openxmlformats.org/officeDocument/2006/relationships/image" Target="../media/image226.png"/><Relationship Id="rId6" Type="http://schemas.openxmlformats.org/officeDocument/2006/relationships/image" Target="../media/image224.png"/><Relationship Id="rId7" Type="http://schemas.openxmlformats.org/officeDocument/2006/relationships/image" Target="../media/image228.png"/><Relationship Id="rId8" Type="http://schemas.openxmlformats.org/officeDocument/2006/relationships/image" Target="../media/image227.png"/><Relationship Id="rId11" Type="http://schemas.openxmlformats.org/officeDocument/2006/relationships/image" Target="../media/image230.png"/><Relationship Id="rId10" Type="http://schemas.openxmlformats.org/officeDocument/2006/relationships/image" Target="../media/image250.png"/><Relationship Id="rId13" Type="http://schemas.openxmlformats.org/officeDocument/2006/relationships/image" Target="../media/image235.png"/><Relationship Id="rId12" Type="http://schemas.openxmlformats.org/officeDocument/2006/relationships/image" Target="../media/image233.png"/><Relationship Id="rId15" Type="http://schemas.openxmlformats.org/officeDocument/2006/relationships/image" Target="../media/image237.png"/><Relationship Id="rId14" Type="http://schemas.openxmlformats.org/officeDocument/2006/relationships/image" Target="../media/image251.png"/><Relationship Id="rId17" Type="http://schemas.openxmlformats.org/officeDocument/2006/relationships/image" Target="../media/image236.png"/><Relationship Id="rId16" Type="http://schemas.openxmlformats.org/officeDocument/2006/relationships/image" Target="../media/image2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9" Type="http://schemas.openxmlformats.org/officeDocument/2006/relationships/image" Target="../media/image243.png"/><Relationship Id="rId5" Type="http://schemas.openxmlformats.org/officeDocument/2006/relationships/image" Target="../media/image240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0.png"/><Relationship Id="rId4" Type="http://schemas.openxmlformats.org/officeDocument/2006/relationships/image" Target="../media/image247.png"/><Relationship Id="rId9" Type="http://schemas.openxmlformats.org/officeDocument/2006/relationships/image" Target="../media/image254.png"/><Relationship Id="rId5" Type="http://schemas.openxmlformats.org/officeDocument/2006/relationships/image" Target="../media/image246.png"/><Relationship Id="rId6" Type="http://schemas.openxmlformats.org/officeDocument/2006/relationships/image" Target="../media/image252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11" Type="http://schemas.openxmlformats.org/officeDocument/2006/relationships/image" Target="../media/image253.png"/><Relationship Id="rId10" Type="http://schemas.openxmlformats.org/officeDocument/2006/relationships/image" Target="../media/image255.png"/><Relationship Id="rId13" Type="http://schemas.openxmlformats.org/officeDocument/2006/relationships/image" Target="../media/image262.png"/><Relationship Id="rId12" Type="http://schemas.openxmlformats.org/officeDocument/2006/relationships/image" Target="../media/image259.png"/><Relationship Id="rId15" Type="http://schemas.openxmlformats.org/officeDocument/2006/relationships/image" Target="../media/image256.png"/><Relationship Id="rId14" Type="http://schemas.openxmlformats.org/officeDocument/2006/relationships/image" Target="../media/image261.png"/><Relationship Id="rId16" Type="http://schemas.openxmlformats.org/officeDocument/2006/relationships/image" Target="../media/image2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5.png"/><Relationship Id="rId4" Type="http://schemas.openxmlformats.org/officeDocument/2006/relationships/image" Target="../media/image258.png"/><Relationship Id="rId9" Type="http://schemas.openxmlformats.org/officeDocument/2006/relationships/image" Target="../media/image257.png"/><Relationship Id="rId5" Type="http://schemas.openxmlformats.org/officeDocument/2006/relationships/image" Target="../media/image266.png"/><Relationship Id="rId6" Type="http://schemas.openxmlformats.org/officeDocument/2006/relationships/image" Target="../media/image263.png"/><Relationship Id="rId7" Type="http://schemas.openxmlformats.org/officeDocument/2006/relationships/image" Target="../media/image274.png"/><Relationship Id="rId8" Type="http://schemas.openxmlformats.org/officeDocument/2006/relationships/image" Target="../media/image264.png"/><Relationship Id="rId11" Type="http://schemas.openxmlformats.org/officeDocument/2006/relationships/image" Target="../media/image272.png"/><Relationship Id="rId10" Type="http://schemas.openxmlformats.org/officeDocument/2006/relationships/image" Target="../media/image268.png"/><Relationship Id="rId12" Type="http://schemas.openxmlformats.org/officeDocument/2006/relationships/image" Target="../media/image2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9.png"/><Relationship Id="rId4" Type="http://schemas.openxmlformats.org/officeDocument/2006/relationships/image" Target="../media/image271.png"/><Relationship Id="rId9" Type="http://schemas.openxmlformats.org/officeDocument/2006/relationships/image" Target="../media/image287.png"/><Relationship Id="rId5" Type="http://schemas.openxmlformats.org/officeDocument/2006/relationships/image" Target="../media/image273.png"/><Relationship Id="rId6" Type="http://schemas.openxmlformats.org/officeDocument/2006/relationships/image" Target="../media/image270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Relationship Id="rId4" Type="http://schemas.openxmlformats.org/officeDocument/2006/relationships/image" Target="../media/image281.png"/><Relationship Id="rId9" Type="http://schemas.openxmlformats.org/officeDocument/2006/relationships/image" Target="../media/image294.png"/><Relationship Id="rId5" Type="http://schemas.openxmlformats.org/officeDocument/2006/relationships/image" Target="../media/image286.png"/><Relationship Id="rId6" Type="http://schemas.openxmlformats.org/officeDocument/2006/relationships/image" Target="../media/image301.png"/><Relationship Id="rId7" Type="http://schemas.openxmlformats.org/officeDocument/2006/relationships/image" Target="../media/image280.png"/><Relationship Id="rId8" Type="http://schemas.openxmlformats.org/officeDocument/2006/relationships/image" Target="../media/image282.png"/><Relationship Id="rId11" Type="http://schemas.openxmlformats.org/officeDocument/2006/relationships/image" Target="../media/image285.png"/><Relationship Id="rId10" Type="http://schemas.openxmlformats.org/officeDocument/2006/relationships/image" Target="../media/image279.png"/><Relationship Id="rId13" Type="http://schemas.openxmlformats.org/officeDocument/2006/relationships/image" Target="../media/image293.png"/><Relationship Id="rId12" Type="http://schemas.openxmlformats.org/officeDocument/2006/relationships/image" Target="../media/image298.png"/><Relationship Id="rId15" Type="http://schemas.openxmlformats.org/officeDocument/2006/relationships/image" Target="../media/image283.png"/><Relationship Id="rId14" Type="http://schemas.openxmlformats.org/officeDocument/2006/relationships/image" Target="../media/image299.png"/><Relationship Id="rId17" Type="http://schemas.openxmlformats.org/officeDocument/2006/relationships/image" Target="../media/image292.png"/><Relationship Id="rId16" Type="http://schemas.openxmlformats.org/officeDocument/2006/relationships/image" Target="../media/image288.png"/></Relationships>
</file>

<file path=ppt/slides/_rels/slide5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4.png"/><Relationship Id="rId22" Type="http://schemas.openxmlformats.org/officeDocument/2006/relationships/image" Target="../media/image323.png"/><Relationship Id="rId21" Type="http://schemas.openxmlformats.org/officeDocument/2006/relationships/image" Target="../media/image317.png"/><Relationship Id="rId24" Type="http://schemas.openxmlformats.org/officeDocument/2006/relationships/image" Target="../media/image308.png"/><Relationship Id="rId23" Type="http://schemas.openxmlformats.org/officeDocument/2006/relationships/image" Target="../media/image32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5.png"/><Relationship Id="rId4" Type="http://schemas.openxmlformats.org/officeDocument/2006/relationships/image" Target="../media/image305.png"/><Relationship Id="rId9" Type="http://schemas.openxmlformats.org/officeDocument/2006/relationships/image" Target="../media/image300.png"/><Relationship Id="rId26" Type="http://schemas.openxmlformats.org/officeDocument/2006/relationships/image" Target="../media/image307.png"/><Relationship Id="rId25" Type="http://schemas.openxmlformats.org/officeDocument/2006/relationships/image" Target="../media/image319.png"/><Relationship Id="rId5" Type="http://schemas.openxmlformats.org/officeDocument/2006/relationships/image" Target="../media/image289.png"/><Relationship Id="rId6" Type="http://schemas.openxmlformats.org/officeDocument/2006/relationships/image" Target="../media/image284.png"/><Relationship Id="rId7" Type="http://schemas.openxmlformats.org/officeDocument/2006/relationships/image" Target="../media/image302.png"/><Relationship Id="rId8" Type="http://schemas.openxmlformats.org/officeDocument/2006/relationships/image" Target="../media/image297.png"/><Relationship Id="rId11" Type="http://schemas.openxmlformats.org/officeDocument/2006/relationships/image" Target="../media/image303.png"/><Relationship Id="rId10" Type="http://schemas.openxmlformats.org/officeDocument/2006/relationships/image" Target="../media/image306.png"/><Relationship Id="rId13" Type="http://schemas.openxmlformats.org/officeDocument/2006/relationships/image" Target="../media/image296.png"/><Relationship Id="rId12" Type="http://schemas.openxmlformats.org/officeDocument/2006/relationships/image" Target="../media/image291.png"/><Relationship Id="rId15" Type="http://schemas.openxmlformats.org/officeDocument/2006/relationships/image" Target="../media/image290.png"/><Relationship Id="rId14" Type="http://schemas.openxmlformats.org/officeDocument/2006/relationships/image" Target="../media/image304.png"/><Relationship Id="rId17" Type="http://schemas.openxmlformats.org/officeDocument/2006/relationships/image" Target="../media/image315.png"/><Relationship Id="rId16" Type="http://schemas.openxmlformats.org/officeDocument/2006/relationships/image" Target="../media/image316.png"/><Relationship Id="rId19" Type="http://schemas.openxmlformats.org/officeDocument/2006/relationships/image" Target="../media/image311.png"/><Relationship Id="rId18" Type="http://schemas.openxmlformats.org/officeDocument/2006/relationships/image" Target="../media/image3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4.png"/><Relationship Id="rId4" Type="http://schemas.openxmlformats.org/officeDocument/2006/relationships/image" Target="../media/image313.png"/><Relationship Id="rId5" Type="http://schemas.openxmlformats.org/officeDocument/2006/relationships/image" Target="../media/image322.png"/><Relationship Id="rId6" Type="http://schemas.openxmlformats.org/officeDocument/2006/relationships/image" Target="../media/image3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9.png"/><Relationship Id="rId4" Type="http://schemas.openxmlformats.org/officeDocument/2006/relationships/image" Target="../media/image312.png"/><Relationship Id="rId9" Type="http://schemas.openxmlformats.org/officeDocument/2006/relationships/image" Target="../media/image335.png"/><Relationship Id="rId5" Type="http://schemas.openxmlformats.org/officeDocument/2006/relationships/image" Target="../media/image326.png"/><Relationship Id="rId6" Type="http://schemas.openxmlformats.org/officeDocument/2006/relationships/image" Target="../media/image310.png"/><Relationship Id="rId7" Type="http://schemas.openxmlformats.org/officeDocument/2006/relationships/image" Target="../media/image330.png"/><Relationship Id="rId8" Type="http://schemas.openxmlformats.org/officeDocument/2006/relationships/image" Target="../media/image336.png"/><Relationship Id="rId11" Type="http://schemas.openxmlformats.org/officeDocument/2006/relationships/image" Target="../media/image341.png"/><Relationship Id="rId10" Type="http://schemas.openxmlformats.org/officeDocument/2006/relationships/image" Target="../media/image328.png"/><Relationship Id="rId13" Type="http://schemas.openxmlformats.org/officeDocument/2006/relationships/image" Target="../media/image345.png"/><Relationship Id="rId12" Type="http://schemas.openxmlformats.org/officeDocument/2006/relationships/image" Target="../media/image327.png"/><Relationship Id="rId15" Type="http://schemas.openxmlformats.org/officeDocument/2006/relationships/image" Target="../media/image337.png"/><Relationship Id="rId14" Type="http://schemas.openxmlformats.org/officeDocument/2006/relationships/image" Target="../media/image334.png"/><Relationship Id="rId17" Type="http://schemas.openxmlformats.org/officeDocument/2006/relationships/image" Target="../media/image333.png"/><Relationship Id="rId16" Type="http://schemas.openxmlformats.org/officeDocument/2006/relationships/image" Target="../media/image3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9.png"/><Relationship Id="rId4" Type="http://schemas.openxmlformats.org/officeDocument/2006/relationships/image" Target="../media/image332.png"/><Relationship Id="rId5" Type="http://schemas.openxmlformats.org/officeDocument/2006/relationships/image" Target="../media/image343.png"/><Relationship Id="rId6" Type="http://schemas.openxmlformats.org/officeDocument/2006/relationships/image" Target="../media/image325.png"/><Relationship Id="rId7" Type="http://schemas.openxmlformats.org/officeDocument/2006/relationships/image" Target="../media/image3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0.png"/><Relationship Id="rId4" Type="http://schemas.openxmlformats.org/officeDocument/2006/relationships/image" Target="../media/image3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sciviscontest-staging.ieeevis.org/2008/data.html" TargetMode="External"/><Relationship Id="rId4" Type="http://schemas.openxmlformats.org/officeDocument/2006/relationships/image" Target="../media/image3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47.png"/><Relationship Id="rId4" Type="http://schemas.openxmlformats.org/officeDocument/2006/relationships/image" Target="../media/image340.png"/><Relationship Id="rId9" Type="http://schemas.openxmlformats.org/officeDocument/2006/relationships/image" Target="../media/image348.png"/><Relationship Id="rId5" Type="http://schemas.openxmlformats.org/officeDocument/2006/relationships/image" Target="../media/image342.png"/><Relationship Id="rId6" Type="http://schemas.openxmlformats.org/officeDocument/2006/relationships/image" Target="../media/image338.png"/><Relationship Id="rId7" Type="http://schemas.openxmlformats.org/officeDocument/2006/relationships/image" Target="../media/image390.png"/><Relationship Id="rId8" Type="http://schemas.openxmlformats.org/officeDocument/2006/relationships/image" Target="../media/image3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3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5" Type="http://schemas.openxmlformats.org/officeDocument/2006/relationships/image" Target="../media/image352.png"/><Relationship Id="rId6" Type="http://schemas.openxmlformats.org/officeDocument/2006/relationships/image" Target="../media/image351.png"/><Relationship Id="rId7" Type="http://schemas.openxmlformats.org/officeDocument/2006/relationships/image" Target="../media/image356.png"/><Relationship Id="rId8" Type="http://schemas.openxmlformats.org/officeDocument/2006/relationships/image" Target="../media/image3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57.png"/><Relationship Id="rId4" Type="http://schemas.openxmlformats.org/officeDocument/2006/relationships/image" Target="../media/image359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0.png"/><Relationship Id="rId8" Type="http://schemas.openxmlformats.org/officeDocument/2006/relationships/image" Target="../media/image3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0.png"/><Relationship Id="rId4" Type="http://schemas.openxmlformats.org/officeDocument/2006/relationships/image" Target="../media/image358.png"/><Relationship Id="rId5" Type="http://schemas.openxmlformats.org/officeDocument/2006/relationships/image" Target="../media/image37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2.png"/><Relationship Id="rId4" Type="http://schemas.openxmlformats.org/officeDocument/2006/relationships/image" Target="../media/image367.png"/><Relationship Id="rId9" Type="http://schemas.openxmlformats.org/officeDocument/2006/relationships/image" Target="../media/image373.png"/><Relationship Id="rId5" Type="http://schemas.openxmlformats.org/officeDocument/2006/relationships/image" Target="../media/image361.png"/><Relationship Id="rId6" Type="http://schemas.openxmlformats.org/officeDocument/2006/relationships/image" Target="../media/image363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74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Relationship Id="rId5" Type="http://schemas.openxmlformats.org/officeDocument/2006/relationships/image" Target="../media/image381.png"/><Relationship Id="rId6" Type="http://schemas.openxmlformats.org/officeDocument/2006/relationships/image" Target="../media/image380.png"/><Relationship Id="rId7" Type="http://schemas.openxmlformats.org/officeDocument/2006/relationships/image" Target="../media/image372.png"/><Relationship Id="rId8" Type="http://schemas.openxmlformats.org/officeDocument/2006/relationships/image" Target="../media/image379.png"/><Relationship Id="rId11" Type="http://schemas.openxmlformats.org/officeDocument/2006/relationships/image" Target="../media/image382.png"/><Relationship Id="rId10" Type="http://schemas.openxmlformats.org/officeDocument/2006/relationships/image" Target="../media/image377.png"/><Relationship Id="rId13" Type="http://schemas.openxmlformats.org/officeDocument/2006/relationships/image" Target="../media/image385.png"/><Relationship Id="rId12" Type="http://schemas.openxmlformats.org/officeDocument/2006/relationships/image" Target="../media/image378.png"/><Relationship Id="rId15" Type="http://schemas.openxmlformats.org/officeDocument/2006/relationships/image" Target="../media/image388.png"/><Relationship Id="rId14" Type="http://schemas.openxmlformats.org/officeDocument/2006/relationships/image" Target="../media/image386.png"/><Relationship Id="rId16" Type="http://schemas.openxmlformats.org/officeDocument/2006/relationships/image" Target="../media/image38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83.png"/><Relationship Id="rId4" Type="http://schemas.openxmlformats.org/officeDocument/2006/relationships/image" Target="../media/image392.png"/><Relationship Id="rId9" Type="http://schemas.openxmlformats.org/officeDocument/2006/relationships/image" Target="../media/image389.png"/><Relationship Id="rId5" Type="http://schemas.openxmlformats.org/officeDocument/2006/relationships/image" Target="../media/image394.png"/><Relationship Id="rId6" Type="http://schemas.openxmlformats.org/officeDocument/2006/relationships/image" Target="../media/image398.png"/><Relationship Id="rId7" Type="http://schemas.openxmlformats.org/officeDocument/2006/relationships/image" Target="../media/image391.png"/><Relationship Id="rId8" Type="http://schemas.openxmlformats.org/officeDocument/2006/relationships/image" Target="../media/image387.png"/><Relationship Id="rId11" Type="http://schemas.openxmlformats.org/officeDocument/2006/relationships/image" Target="../media/image395.png"/><Relationship Id="rId10" Type="http://schemas.openxmlformats.org/officeDocument/2006/relationships/image" Target="../media/image399.png"/><Relationship Id="rId13" Type="http://schemas.openxmlformats.org/officeDocument/2006/relationships/image" Target="../media/image396.png"/><Relationship Id="rId12" Type="http://schemas.openxmlformats.org/officeDocument/2006/relationships/image" Target="../media/image403.png"/><Relationship Id="rId15" Type="http://schemas.openxmlformats.org/officeDocument/2006/relationships/image" Target="../media/image400.png"/><Relationship Id="rId14" Type="http://schemas.openxmlformats.org/officeDocument/2006/relationships/image" Target="../media/image393.png"/><Relationship Id="rId16" Type="http://schemas.openxmlformats.org/officeDocument/2006/relationships/image" Target="../media/image40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05.png"/><Relationship Id="rId4" Type="http://schemas.openxmlformats.org/officeDocument/2006/relationships/image" Target="../media/image407.png"/><Relationship Id="rId5" Type="http://schemas.openxmlformats.org/officeDocument/2006/relationships/image" Target="../media/image414.png"/><Relationship Id="rId6" Type="http://schemas.openxmlformats.org/officeDocument/2006/relationships/image" Target="../media/image40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04.png"/><Relationship Id="rId4" Type="http://schemas.openxmlformats.org/officeDocument/2006/relationships/image" Target="../media/image410.png"/><Relationship Id="rId9" Type="http://schemas.openxmlformats.org/officeDocument/2006/relationships/image" Target="../media/image412.png"/><Relationship Id="rId5" Type="http://schemas.openxmlformats.org/officeDocument/2006/relationships/image" Target="../media/image409.png"/><Relationship Id="rId6" Type="http://schemas.openxmlformats.org/officeDocument/2006/relationships/image" Target="../media/image406.png"/><Relationship Id="rId7" Type="http://schemas.openxmlformats.org/officeDocument/2006/relationships/image" Target="../media/image411.png"/><Relationship Id="rId8" Type="http://schemas.openxmlformats.org/officeDocument/2006/relationships/image" Target="../media/image408.png"/><Relationship Id="rId11" Type="http://schemas.openxmlformats.org/officeDocument/2006/relationships/image" Target="../media/image418.png"/><Relationship Id="rId10" Type="http://schemas.openxmlformats.org/officeDocument/2006/relationships/image" Target="../media/image424.png"/><Relationship Id="rId13" Type="http://schemas.openxmlformats.org/officeDocument/2006/relationships/image" Target="../media/image422.png"/><Relationship Id="rId12" Type="http://schemas.openxmlformats.org/officeDocument/2006/relationships/image" Target="../media/image417.png"/><Relationship Id="rId15" Type="http://schemas.openxmlformats.org/officeDocument/2006/relationships/image" Target="../media/image423.png"/><Relationship Id="rId14" Type="http://schemas.openxmlformats.org/officeDocument/2006/relationships/image" Target="../media/image413.png"/><Relationship Id="rId17" Type="http://schemas.openxmlformats.org/officeDocument/2006/relationships/image" Target="../media/image373.png"/><Relationship Id="rId16" Type="http://schemas.openxmlformats.org/officeDocument/2006/relationships/image" Target="../media/image4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05.png"/><Relationship Id="rId4" Type="http://schemas.openxmlformats.org/officeDocument/2006/relationships/image" Target="../media/image407.png"/><Relationship Id="rId5" Type="http://schemas.openxmlformats.org/officeDocument/2006/relationships/image" Target="../media/image40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15.png"/><Relationship Id="rId4" Type="http://schemas.openxmlformats.org/officeDocument/2006/relationships/image" Target="../media/image28.png"/><Relationship Id="rId5" Type="http://schemas.openxmlformats.org/officeDocument/2006/relationships/image" Target="../media/image425.png"/><Relationship Id="rId6" Type="http://schemas.openxmlformats.org/officeDocument/2006/relationships/image" Target="../media/image416.png"/><Relationship Id="rId7" Type="http://schemas.openxmlformats.org/officeDocument/2006/relationships/image" Target="../media/image421.png"/><Relationship Id="rId8" Type="http://schemas.openxmlformats.org/officeDocument/2006/relationships/image" Target="../media/image41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3.png"/><Relationship Id="rId13" Type="http://schemas.openxmlformats.org/officeDocument/2006/relationships/image" Target="../media/image1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5" Type="http://schemas.openxmlformats.org/officeDocument/2006/relationships/image" Target="../media/image8.png"/><Relationship Id="rId14" Type="http://schemas.openxmlformats.org/officeDocument/2006/relationships/image" Target="../media/image4.png"/><Relationship Id="rId17" Type="http://schemas.openxmlformats.org/officeDocument/2006/relationships/image" Target="../media/image14.png"/><Relationship Id="rId16" Type="http://schemas.openxmlformats.org/officeDocument/2006/relationships/image" Target="../media/image7.png"/><Relationship Id="rId5" Type="http://schemas.openxmlformats.org/officeDocument/2006/relationships/image" Target="../media/image6.png"/><Relationship Id="rId19" Type="http://schemas.openxmlformats.org/officeDocument/2006/relationships/image" Target="../media/image18.png"/><Relationship Id="rId6" Type="http://schemas.openxmlformats.org/officeDocument/2006/relationships/image" Target="../media/image2.png"/><Relationship Id="rId18" Type="http://schemas.openxmlformats.org/officeDocument/2006/relationships/image" Target="../media/image17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2.png"/><Relationship Id="rId13" Type="http://schemas.openxmlformats.org/officeDocument/2006/relationships/image" Target="../media/image27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9.png"/><Relationship Id="rId15" Type="http://schemas.openxmlformats.org/officeDocument/2006/relationships/image" Target="../media/image26.png"/><Relationship Id="rId1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Submission to IEEE VIS 2021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40" y="551500"/>
            <a:ext cx="1821411" cy="136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821" y="586461"/>
            <a:ext cx="1728203" cy="129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375" y="586463"/>
            <a:ext cx="1728200" cy="129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8000" y="655806"/>
            <a:ext cx="1588501" cy="119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650" y="1917587"/>
            <a:ext cx="1793400" cy="13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0563" y="1940175"/>
            <a:ext cx="1734600" cy="1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0387" y="1917613"/>
            <a:ext cx="1793400" cy="134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0375" y="1917587"/>
            <a:ext cx="1734600" cy="1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19720" y="3346388"/>
            <a:ext cx="1723267" cy="129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39555" y="3370852"/>
            <a:ext cx="1658030" cy="124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94150" y="3346387"/>
            <a:ext cx="1723250" cy="129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76187" y="3346400"/>
            <a:ext cx="1622974" cy="1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-115325" y="1020638"/>
            <a:ext cx="17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0.01</a:t>
            </a:r>
            <a:endParaRPr sz="2100"/>
          </a:p>
        </p:txBody>
      </p:sp>
      <p:sp>
        <p:nvSpPr>
          <p:cNvPr id="200" name="Google Shape;20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2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-144250" y="2435575"/>
            <a:ext cx="17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0.05</a:t>
            </a:r>
            <a:endParaRPr sz="2100"/>
          </a:p>
        </p:txBody>
      </p:sp>
      <p:sp>
        <p:nvSpPr>
          <p:cNvPr id="202" name="Google Shape;202;p22"/>
          <p:cNvSpPr txBox="1"/>
          <p:nvPr/>
        </p:nvSpPr>
        <p:spPr>
          <a:xfrm>
            <a:off x="-53350" y="3801000"/>
            <a:ext cx="15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0.1</a:t>
            </a:r>
            <a:endParaRPr sz="2100"/>
          </a:p>
        </p:txBody>
      </p:sp>
      <p:sp>
        <p:nvSpPr>
          <p:cNvPr id="203" name="Google Shape;203;p22"/>
          <p:cNvSpPr/>
          <p:nvPr/>
        </p:nvSpPr>
        <p:spPr>
          <a:xfrm>
            <a:off x="1625775" y="624850"/>
            <a:ext cx="3384600" cy="131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5130975" y="624850"/>
            <a:ext cx="3384600" cy="131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5130975" y="1996450"/>
            <a:ext cx="3384600" cy="12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5130975" y="3368050"/>
            <a:ext cx="3384600" cy="12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1625775" y="3368050"/>
            <a:ext cx="3384600" cy="12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1625775" y="1996450"/>
            <a:ext cx="3384600" cy="12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 txBox="1"/>
          <p:nvPr/>
        </p:nvSpPr>
        <p:spPr>
          <a:xfrm>
            <a:off x="2083450" y="4692225"/>
            <a:ext cx="5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3988450" y="4692225"/>
            <a:ext cx="5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5664850" y="4692225"/>
            <a:ext cx="5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7569850" y="4692225"/>
            <a:ext cx="5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2612175" y="255600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6345975" y="255600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t-SNE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6688275" y="1677850"/>
            <a:ext cx="3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6427925" y="1677850"/>
            <a:ext cx="96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 stress error</a:t>
            </a:r>
            <a:endParaRPr sz="1000"/>
          </a:p>
        </p:txBody>
      </p:sp>
      <p:sp>
        <p:nvSpPr>
          <p:cNvPr id="217" name="Google Shape;217;p22"/>
          <p:cNvSpPr txBox="1"/>
          <p:nvPr/>
        </p:nvSpPr>
        <p:spPr>
          <a:xfrm>
            <a:off x="6427925" y="2973250"/>
            <a:ext cx="96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 stress error</a:t>
            </a:r>
            <a:endParaRPr sz="1000"/>
          </a:p>
        </p:txBody>
      </p:sp>
      <p:sp>
        <p:nvSpPr>
          <p:cNvPr id="218" name="Google Shape;218;p22"/>
          <p:cNvSpPr txBox="1"/>
          <p:nvPr/>
        </p:nvSpPr>
        <p:spPr>
          <a:xfrm>
            <a:off x="6427925" y="4344850"/>
            <a:ext cx="96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 stress error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3</a:t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1034938" y="4272450"/>
            <a:ext cx="291900" cy="291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271538" y="4141525"/>
            <a:ext cx="291900" cy="291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1618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5910050" y="4767175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4114525" y="4755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7743650" y="391035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7607750" y="2818150"/>
            <a:ext cx="12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7622950" y="16706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equal init tsne 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7546750" y="4698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 </a:t>
            </a: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b="77447" l="0" r="0" t="9803"/>
          <a:stretch/>
        </p:blipFill>
        <p:spPr>
          <a:xfrm>
            <a:off x="283075" y="105332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58294" l="0" r="0" t="28957"/>
          <a:stretch/>
        </p:blipFill>
        <p:spPr>
          <a:xfrm>
            <a:off x="283075" y="132023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b="38392" l="0" r="0" t="48859"/>
          <a:stretch/>
        </p:blipFill>
        <p:spPr>
          <a:xfrm>
            <a:off x="283075" y="165465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 b="18191" l="0" r="0" t="69060"/>
          <a:stretch/>
        </p:blipFill>
        <p:spPr>
          <a:xfrm>
            <a:off x="283075" y="195010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b="0" l="0" r="0" t="89648"/>
          <a:stretch/>
        </p:blipFill>
        <p:spPr>
          <a:xfrm>
            <a:off x="283075" y="2244625"/>
            <a:ext cx="966650" cy="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12430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</a:t>
            </a:r>
            <a:endParaRPr/>
          </a:p>
        </p:txBody>
      </p:sp>
      <p:sp>
        <p:nvSpPr>
          <p:cNvPr id="239" name="Google Shape;239;p23"/>
          <p:cNvSpPr txBox="1"/>
          <p:nvPr/>
        </p:nvSpPr>
        <p:spPr>
          <a:xfrm>
            <a:off x="12430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</a:t>
            </a:r>
            <a:endParaRPr/>
          </a:p>
        </p:txBody>
      </p:sp>
      <p:sp>
        <p:nvSpPr>
          <p:cNvPr id="240" name="Google Shape;240;p23"/>
          <p:cNvSpPr txBox="1"/>
          <p:nvPr/>
        </p:nvSpPr>
        <p:spPr>
          <a:xfrm>
            <a:off x="1243000" y="15784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 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>
            <a:off x="1243000" y="18642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1243000" y="2149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</a:t>
            </a:r>
            <a:endParaRPr/>
          </a:p>
        </p:txBody>
      </p:sp>
      <p:sp>
        <p:nvSpPr>
          <p:cNvPr id="243" name="Google Shape;243;p23"/>
          <p:cNvSpPr txBox="1"/>
          <p:nvPr/>
        </p:nvSpPr>
        <p:spPr>
          <a:xfrm>
            <a:off x="19389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9</a:t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1605600" y="11261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1605600" y="14309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19389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775" y="2419350"/>
            <a:ext cx="1639626" cy="122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963" y="2382963"/>
            <a:ext cx="1639634" cy="12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4188" y="3605624"/>
            <a:ext cx="1548750" cy="11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6525" y="3605625"/>
            <a:ext cx="1588501" cy="119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8763" y="1103680"/>
            <a:ext cx="1639626" cy="122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0925" y="1108162"/>
            <a:ext cx="1639626" cy="122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8775" y="0"/>
            <a:ext cx="1639626" cy="122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7176" y="-1213"/>
            <a:ext cx="1639626" cy="1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206875" y="2590000"/>
            <a:ext cx="311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Dataset Description</a:t>
            </a:r>
            <a:r>
              <a:rPr lang="zh-C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f_0: </a:t>
            </a:r>
            <a:r>
              <a:rPr i="1" lang="zh-CN" sz="1300"/>
              <a:t>100 images of number 0~4 from MNIST dataset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f_1: </a:t>
            </a:r>
            <a:r>
              <a:rPr i="1" lang="zh-CN" sz="1300"/>
              <a:t>change images of 0 into 9 (which is similar to 4), and 1 into 3</a:t>
            </a:r>
            <a:endParaRPr i="1" sz="1300"/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4889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/>
          <p:nvPr/>
        </p:nvSpPr>
        <p:spPr>
          <a:xfrm>
            <a:off x="4373825" y="2568050"/>
            <a:ext cx="836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4373825" y="1466500"/>
            <a:ext cx="5181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5210225" y="1278550"/>
            <a:ext cx="444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4424599" y="3922975"/>
            <a:ext cx="444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5260997" y="3735025"/>
            <a:ext cx="341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6427550" y="3053475"/>
            <a:ext cx="836400" cy="358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6033650" y="4261775"/>
            <a:ext cx="738000" cy="358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9038" y="4139954"/>
            <a:ext cx="291900" cy="2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/>
        </p:nvSpPr>
        <p:spPr>
          <a:xfrm>
            <a:off x="4153925" y="2194050"/>
            <a:ext cx="15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Early distortion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7289" y="427237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3158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 txBox="1"/>
          <p:nvPr/>
        </p:nvSpPr>
        <p:spPr>
          <a:xfrm>
            <a:off x="5703025" y="3411663"/>
            <a:ext cx="11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9900"/>
                </a:solidFill>
              </a:rPr>
              <a:t>Smoothing Effect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4314" y="4493002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64564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52833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68289" y="4426402"/>
            <a:ext cx="292049" cy="29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3"/>
          <p:cNvGrpSpPr/>
          <p:nvPr/>
        </p:nvGrpSpPr>
        <p:grpSpPr>
          <a:xfrm>
            <a:off x="2756615" y="3913564"/>
            <a:ext cx="292051" cy="293486"/>
            <a:chOff x="1881152" y="3831989"/>
            <a:chExt cx="292051" cy="293486"/>
          </a:xfrm>
        </p:grpSpPr>
        <p:pic>
          <p:nvPicPr>
            <p:cNvPr id="274" name="Google Shape;274;p2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881152" y="3831989"/>
              <a:ext cx="292051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3"/>
            <p:cNvSpPr/>
            <p:nvPr/>
          </p:nvSpPr>
          <p:spPr>
            <a:xfrm>
              <a:off x="1881225" y="383357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23"/>
          <p:cNvGrpSpPr/>
          <p:nvPr/>
        </p:nvGrpSpPr>
        <p:grpSpPr>
          <a:xfrm>
            <a:off x="2306814" y="4384302"/>
            <a:ext cx="292049" cy="292049"/>
            <a:chOff x="2099226" y="4185052"/>
            <a:chExt cx="292049" cy="292049"/>
          </a:xfrm>
        </p:grpSpPr>
        <p:pic>
          <p:nvPicPr>
            <p:cNvPr id="277" name="Google Shape;277;p2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099226" y="4185052"/>
              <a:ext cx="292049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3"/>
            <p:cNvSpPr/>
            <p:nvPr/>
          </p:nvSpPr>
          <p:spPr>
            <a:xfrm>
              <a:off x="2099288" y="418512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/>
          <p:nvPr/>
        </p:nvSpPr>
        <p:spPr>
          <a:xfrm>
            <a:off x="4891925" y="1340025"/>
            <a:ext cx="341400" cy="5727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 rot="-2385790">
            <a:off x="6085322" y="1502044"/>
            <a:ext cx="467155" cy="665049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5826525" y="1017725"/>
            <a:ext cx="11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FF00"/>
                </a:solidFill>
              </a:rPr>
              <a:t>inconsistent 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990800" y="2545048"/>
            <a:ext cx="8364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6483650" y="1299550"/>
            <a:ext cx="6579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6586650" y="3758150"/>
            <a:ext cx="687900" cy="46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5765750" y="2205475"/>
            <a:ext cx="1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Early distortion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1884350" y="4801988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88825" y="4790513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18382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45340" y="3980325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45176" y="3770575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7189" y="4387864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76724" y="4481838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15990" y="4068749"/>
            <a:ext cx="115200" cy="1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152" y="74144"/>
            <a:ext cx="1752626" cy="131446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4</a:t>
            </a:r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947" y="1244150"/>
            <a:ext cx="1886066" cy="141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956" y="2469218"/>
            <a:ext cx="1932365" cy="144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5108" y="3787321"/>
            <a:ext cx="1886066" cy="141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210" y="1314132"/>
            <a:ext cx="1752634" cy="131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9079" y="2550156"/>
            <a:ext cx="1752634" cy="13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3143" y="3817942"/>
            <a:ext cx="1824022" cy="136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7405" y="1313016"/>
            <a:ext cx="1752634" cy="13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7405" y="2552883"/>
            <a:ext cx="1752634" cy="131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9867" y="3796359"/>
            <a:ext cx="1824029" cy="136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77084" y="1381141"/>
            <a:ext cx="1521168" cy="114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38340" y="2598429"/>
            <a:ext cx="1617413" cy="12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38330" y="3854609"/>
            <a:ext cx="1695208" cy="127141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/>
          <p:nvPr/>
        </p:nvSpPr>
        <p:spPr>
          <a:xfrm>
            <a:off x="3580650" y="1381150"/>
            <a:ext cx="1617300" cy="250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578577" y="1792900"/>
            <a:ext cx="13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Block5_pool</a:t>
            </a:r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1170542" y="3081223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fc1</a:t>
            </a:r>
            <a:endParaRPr/>
          </a:p>
        </p:txBody>
      </p:sp>
      <p:sp>
        <p:nvSpPr>
          <p:cNvPr id="315" name="Google Shape;315;p24"/>
          <p:cNvSpPr txBox="1"/>
          <p:nvPr/>
        </p:nvSpPr>
        <p:spPr>
          <a:xfrm>
            <a:off x="1170542" y="4369543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fc2</a:t>
            </a:r>
            <a:endParaRPr/>
          </a:p>
        </p:txBody>
      </p:sp>
      <p:sp>
        <p:nvSpPr>
          <p:cNvPr id="316" name="Google Shape;316;p24"/>
          <p:cNvSpPr txBox="1"/>
          <p:nvPr/>
        </p:nvSpPr>
        <p:spPr>
          <a:xfrm>
            <a:off x="4974725" y="3787325"/>
            <a:ext cx="12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More faithful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7" name="Google Shape;317;p24"/>
          <p:cNvSpPr/>
          <p:nvPr/>
        </p:nvSpPr>
        <p:spPr>
          <a:xfrm>
            <a:off x="4480835" y="3958338"/>
            <a:ext cx="42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8" name="Google Shape;318;p24"/>
          <p:cNvSpPr/>
          <p:nvPr/>
        </p:nvSpPr>
        <p:spPr>
          <a:xfrm>
            <a:off x="2984311" y="4236475"/>
            <a:ext cx="42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9" name="Google Shape;319;p24"/>
          <p:cNvSpPr/>
          <p:nvPr/>
        </p:nvSpPr>
        <p:spPr>
          <a:xfrm>
            <a:off x="2268861" y="4544275"/>
            <a:ext cx="42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152" y="74144"/>
            <a:ext cx="1752626" cy="131446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4: to re-run</a:t>
            </a:r>
            <a:endParaRPr/>
          </a:p>
        </p:txBody>
      </p:sp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947" y="1244150"/>
            <a:ext cx="1886066" cy="141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956" y="2469218"/>
            <a:ext cx="1932365" cy="144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5108" y="3787321"/>
            <a:ext cx="1886066" cy="141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210" y="1314132"/>
            <a:ext cx="1752634" cy="131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9079" y="2550156"/>
            <a:ext cx="1752634" cy="13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3143" y="3817942"/>
            <a:ext cx="1824022" cy="136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7405" y="1313016"/>
            <a:ext cx="1752634" cy="13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7405" y="2552883"/>
            <a:ext cx="1752634" cy="131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9867" y="3796359"/>
            <a:ext cx="1824029" cy="136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77084" y="1381141"/>
            <a:ext cx="1521168" cy="114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38340" y="2598429"/>
            <a:ext cx="1617413" cy="12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38330" y="3854609"/>
            <a:ext cx="1695208" cy="127141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5"/>
          <p:cNvSpPr/>
          <p:nvPr/>
        </p:nvSpPr>
        <p:spPr>
          <a:xfrm>
            <a:off x="3580650" y="1381150"/>
            <a:ext cx="1617300" cy="250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578577" y="1792900"/>
            <a:ext cx="13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Block5_pool</a:t>
            </a:r>
            <a:endParaRPr/>
          </a:p>
        </p:txBody>
      </p:sp>
      <p:sp>
        <p:nvSpPr>
          <p:cNvPr id="340" name="Google Shape;340;p25"/>
          <p:cNvSpPr txBox="1"/>
          <p:nvPr/>
        </p:nvSpPr>
        <p:spPr>
          <a:xfrm>
            <a:off x="1170542" y="3081223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fc1</a:t>
            </a: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1170542" y="4369543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fc2</a:t>
            </a:r>
            <a:endParaRPr/>
          </a:p>
        </p:txBody>
      </p:sp>
      <p:sp>
        <p:nvSpPr>
          <p:cNvPr id="342" name="Google Shape;342;p25"/>
          <p:cNvSpPr txBox="1"/>
          <p:nvPr/>
        </p:nvSpPr>
        <p:spPr>
          <a:xfrm>
            <a:off x="4974725" y="3787325"/>
            <a:ext cx="12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More faithful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3" name="Google Shape;343;p25"/>
          <p:cNvSpPr/>
          <p:nvPr/>
        </p:nvSpPr>
        <p:spPr>
          <a:xfrm>
            <a:off x="4480835" y="3958338"/>
            <a:ext cx="42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4" name="Google Shape;344;p25"/>
          <p:cNvSpPr/>
          <p:nvPr/>
        </p:nvSpPr>
        <p:spPr>
          <a:xfrm>
            <a:off x="2984311" y="4236475"/>
            <a:ext cx="42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5" name="Google Shape;345;p25"/>
          <p:cNvSpPr/>
          <p:nvPr/>
        </p:nvSpPr>
        <p:spPr>
          <a:xfrm>
            <a:off x="2268861" y="4544275"/>
            <a:ext cx="42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5</a:t>
            </a:r>
            <a:endParaRPr/>
          </a:p>
        </p:txBody>
      </p:sp>
      <p:grpSp>
        <p:nvGrpSpPr>
          <p:cNvPr id="351" name="Google Shape;351;p26"/>
          <p:cNvGrpSpPr/>
          <p:nvPr/>
        </p:nvGrpSpPr>
        <p:grpSpPr>
          <a:xfrm>
            <a:off x="1502975" y="3310250"/>
            <a:ext cx="6039600" cy="1822800"/>
            <a:chOff x="1502975" y="2853050"/>
            <a:chExt cx="6039600" cy="1822800"/>
          </a:xfrm>
        </p:grpSpPr>
        <p:sp>
          <p:nvSpPr>
            <p:cNvPr id="352" name="Google Shape;352;p26"/>
            <p:cNvSpPr/>
            <p:nvPr/>
          </p:nvSpPr>
          <p:spPr>
            <a:xfrm>
              <a:off x="1502975" y="2853050"/>
              <a:ext cx="6039600" cy="1822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3" name="Google Shape;353;p26"/>
            <p:cNvPicPr preferRelativeResize="0"/>
            <p:nvPr/>
          </p:nvPicPr>
          <p:blipFill rotWithShape="1">
            <a:blip r:embed="rId3">
              <a:alphaModFix/>
            </a:blip>
            <a:srcRect b="3464" l="51815" r="3469" t="71703"/>
            <a:stretch/>
          </p:blipFill>
          <p:spPr>
            <a:xfrm>
              <a:off x="4718325" y="3263025"/>
              <a:ext cx="2560102" cy="94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6"/>
            <p:cNvPicPr preferRelativeResize="0"/>
            <p:nvPr/>
          </p:nvPicPr>
          <p:blipFill rotWithShape="1">
            <a:blip r:embed="rId3">
              <a:alphaModFix/>
            </a:blip>
            <a:srcRect b="42646" l="51452" r="3495" t="12907"/>
            <a:stretch/>
          </p:blipFill>
          <p:spPr>
            <a:xfrm>
              <a:off x="1637350" y="2962150"/>
              <a:ext cx="2337428" cy="1539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5" name="Google Shape;355;p26"/>
          <p:cNvGrpSpPr/>
          <p:nvPr/>
        </p:nvGrpSpPr>
        <p:grpSpPr>
          <a:xfrm>
            <a:off x="1502975" y="1024250"/>
            <a:ext cx="6039600" cy="1822800"/>
            <a:chOff x="1502975" y="1024250"/>
            <a:chExt cx="6039600" cy="1822800"/>
          </a:xfrm>
        </p:grpSpPr>
        <p:sp>
          <p:nvSpPr>
            <p:cNvPr id="356" name="Google Shape;356;p26"/>
            <p:cNvSpPr/>
            <p:nvPr/>
          </p:nvSpPr>
          <p:spPr>
            <a:xfrm>
              <a:off x="1502975" y="1024250"/>
              <a:ext cx="6039600" cy="1822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7" name="Google Shape;357;p26"/>
            <p:cNvPicPr preferRelativeResize="0"/>
            <p:nvPr/>
          </p:nvPicPr>
          <p:blipFill rotWithShape="1">
            <a:blip r:embed="rId3">
              <a:alphaModFix/>
            </a:blip>
            <a:srcRect b="3522" l="2749" r="52324" t="71407"/>
            <a:stretch/>
          </p:blipFill>
          <p:spPr>
            <a:xfrm>
              <a:off x="4729350" y="1458000"/>
              <a:ext cx="2572228" cy="9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6"/>
            <p:cNvPicPr preferRelativeResize="0"/>
            <p:nvPr/>
          </p:nvPicPr>
          <p:blipFill rotWithShape="1">
            <a:blip r:embed="rId3">
              <a:alphaModFix/>
            </a:blip>
            <a:srcRect b="43165" l="2176" r="52103" t="12553"/>
            <a:stretch/>
          </p:blipFill>
          <p:spPr>
            <a:xfrm>
              <a:off x="1654725" y="1157150"/>
              <a:ext cx="2372128" cy="15332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26"/>
          <p:cNvSpPr/>
          <p:nvPr/>
        </p:nvSpPr>
        <p:spPr>
          <a:xfrm>
            <a:off x="4152650" y="1792425"/>
            <a:ext cx="4509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6"/>
          <p:cNvSpPr/>
          <p:nvPr/>
        </p:nvSpPr>
        <p:spPr>
          <a:xfrm>
            <a:off x="4121100" y="4068500"/>
            <a:ext cx="4509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6"/>
          <p:cNvSpPr/>
          <p:nvPr/>
        </p:nvSpPr>
        <p:spPr>
          <a:xfrm rot="5400000">
            <a:off x="2607225" y="2919475"/>
            <a:ext cx="4509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/>
          <p:nvPr/>
        </p:nvSpPr>
        <p:spPr>
          <a:xfrm rot="5400000">
            <a:off x="5776700" y="2926000"/>
            <a:ext cx="4509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Technique</a:t>
            </a:r>
            <a:endParaRPr/>
          </a:p>
        </p:txBody>
      </p:sp>
      <p:pic>
        <p:nvPicPr>
          <p:cNvPr id="373" name="Google Shape;373;p28"/>
          <p:cNvPicPr preferRelativeResize="0"/>
          <p:nvPr/>
        </p:nvPicPr>
        <p:blipFill rotWithShape="1">
          <a:blip r:embed="rId3">
            <a:alphaModFix/>
          </a:blip>
          <a:srcRect b="21544" l="0" r="0" t="0"/>
          <a:stretch/>
        </p:blipFill>
        <p:spPr>
          <a:xfrm>
            <a:off x="2255450" y="3354174"/>
            <a:ext cx="6341026" cy="1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8"/>
          <p:cNvSpPr txBox="1"/>
          <p:nvPr/>
        </p:nvSpPr>
        <p:spPr>
          <a:xfrm>
            <a:off x="742950" y="3718200"/>
            <a:ext cx="1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Loss function:</a:t>
            </a:r>
            <a:endParaRPr/>
          </a:p>
        </p:txBody>
      </p:sp>
      <p:pic>
        <p:nvPicPr>
          <p:cNvPr id="375" name="Google Shape;3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775" y="0"/>
            <a:ext cx="5862750" cy="3420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514350"/>
            <a:ext cx="6229351" cy="4217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0"/>
          <p:cNvPicPr preferRelativeResize="0"/>
          <p:nvPr/>
        </p:nvPicPr>
        <p:blipFill rotWithShape="1">
          <a:blip r:embed="rId3">
            <a:alphaModFix/>
          </a:blip>
          <a:srcRect b="0" l="0" r="0" t="4342"/>
          <a:stretch/>
        </p:blipFill>
        <p:spPr>
          <a:xfrm>
            <a:off x="609602" y="1082576"/>
            <a:ext cx="7414149" cy="34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graphlets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/>
          <p:nvPr/>
        </p:nvSpPr>
        <p:spPr>
          <a:xfrm>
            <a:off x="409575" y="2743075"/>
            <a:ext cx="479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Guise_on_disconnected_graph</a:t>
            </a:r>
            <a:r>
              <a:rPr lang="zh-CN"/>
              <a:t>(G):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graphlets = []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ccs = </a:t>
            </a:r>
            <a:r>
              <a:rPr b="1" lang="zh-CN"/>
              <a:t>get_</a:t>
            </a:r>
            <a:r>
              <a:rPr b="1" lang="zh-CN">
                <a:solidFill>
                  <a:schemeClr val="dk1"/>
                </a:solidFill>
              </a:rPr>
              <a:t>connected_components(</a:t>
            </a:r>
            <a:r>
              <a:rPr lang="zh-CN">
                <a:solidFill>
                  <a:schemeClr val="dk1"/>
                </a:solidFill>
              </a:rPr>
              <a:t>G</a:t>
            </a:r>
            <a:r>
              <a:rPr b="1" lang="zh-CN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zh-CN">
                <a:solidFill>
                  <a:schemeClr val="dk1"/>
                </a:solidFill>
              </a:rPr>
              <a:t>for </a:t>
            </a:r>
            <a:r>
              <a:rPr lang="zh-CN">
                <a:solidFill>
                  <a:schemeClr val="dk1"/>
                </a:solidFill>
              </a:rPr>
              <a:t>cc </a:t>
            </a:r>
            <a:r>
              <a:rPr b="1" lang="zh-CN">
                <a:solidFill>
                  <a:schemeClr val="dk1"/>
                </a:solidFill>
              </a:rPr>
              <a:t>in</a:t>
            </a:r>
            <a:r>
              <a:rPr lang="zh-CN">
                <a:solidFill>
                  <a:schemeClr val="dk1"/>
                </a:solidFill>
              </a:rPr>
              <a:t> ccs</a:t>
            </a:r>
            <a:r>
              <a:rPr b="1" lang="zh-CN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SCount = cc.size() * 1000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graphlets.append(</a:t>
            </a:r>
            <a:r>
              <a:rPr b="1" lang="zh-CN">
                <a:solidFill>
                  <a:schemeClr val="dk1"/>
                </a:solidFill>
              </a:rPr>
              <a:t>GUISE</a:t>
            </a:r>
            <a:r>
              <a:rPr lang="zh-CN">
                <a:solidFill>
                  <a:schemeClr val="dk1"/>
                </a:solidFill>
              </a:rPr>
              <a:t>(cc, SCount))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zh-CN">
                <a:solidFill>
                  <a:schemeClr val="dk1"/>
                </a:solidFill>
              </a:rPr>
              <a:t>return </a:t>
            </a:r>
            <a:r>
              <a:rPr lang="zh-CN">
                <a:solidFill>
                  <a:schemeClr val="dk1"/>
                </a:solidFill>
              </a:rPr>
              <a:t>graphlets</a:t>
            </a:r>
            <a:endParaRPr/>
          </a:p>
        </p:txBody>
      </p:sp>
      <p:pic>
        <p:nvPicPr>
          <p:cNvPr id="392" name="Google Shape;392;p31"/>
          <p:cNvPicPr preferRelativeResize="0"/>
          <p:nvPr/>
        </p:nvPicPr>
        <p:blipFill rotWithShape="1">
          <a:blip r:embed="rId3">
            <a:alphaModFix/>
          </a:blip>
          <a:srcRect b="0" l="0" r="0" t="3586"/>
          <a:stretch/>
        </p:blipFill>
        <p:spPr>
          <a:xfrm>
            <a:off x="5101450" y="638175"/>
            <a:ext cx="3730849" cy="36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walk</a:t>
            </a:r>
            <a:endParaRPr/>
          </a:p>
        </p:txBody>
      </p:sp>
      <p:sp>
        <p:nvSpPr>
          <p:cNvPr id="394" name="Google Shape;394;p31"/>
          <p:cNvSpPr txBox="1"/>
          <p:nvPr>
            <p:ph idx="1" type="body"/>
          </p:nvPr>
        </p:nvSpPr>
        <p:spPr>
          <a:xfrm>
            <a:off x="311700" y="1152475"/>
            <a:ext cx="4260300" cy="15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/>
              <a:t>We use random walk to count all graphlets in the graph to achieve a high speed.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400"/>
              <a:t>But guise only accepts a connected graph. Since our knn graph might not be connected, the codes are as follow:</a:t>
            </a:r>
            <a:endParaRPr sz="1400"/>
          </a:p>
        </p:txBody>
      </p:sp>
      <p:sp>
        <p:nvSpPr>
          <p:cNvPr id="395" name="Google Shape;395;p31"/>
          <p:cNvSpPr txBox="1"/>
          <p:nvPr/>
        </p:nvSpPr>
        <p:spPr>
          <a:xfrm>
            <a:off x="4226475" y="4406475"/>
            <a:ext cx="521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Modified from</a:t>
            </a:r>
            <a:r>
              <a:rPr i="1" lang="zh-CN"/>
              <a:t>: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/>
              <a:t>M. A. Bhuiyan, M. Rahman, M. Rahman, and M. Al Hasan. Guise: Uniform sampling of graphlets for large graph analysis.</a:t>
            </a:r>
            <a:endParaRPr i="1"/>
          </a:p>
        </p:txBody>
      </p:sp>
      <p:grpSp>
        <p:nvGrpSpPr>
          <p:cNvPr id="396" name="Google Shape;396;p31"/>
          <p:cNvGrpSpPr/>
          <p:nvPr/>
        </p:nvGrpSpPr>
        <p:grpSpPr>
          <a:xfrm>
            <a:off x="5443550" y="2796825"/>
            <a:ext cx="2633700" cy="369300"/>
            <a:chOff x="5443550" y="2796825"/>
            <a:chExt cx="2633700" cy="369300"/>
          </a:xfrm>
        </p:grpSpPr>
        <p:sp>
          <p:nvSpPr>
            <p:cNvPr id="397" name="Google Shape;397;p31"/>
            <p:cNvSpPr/>
            <p:nvPr/>
          </p:nvSpPr>
          <p:spPr>
            <a:xfrm>
              <a:off x="5443550" y="2914650"/>
              <a:ext cx="2633700" cy="19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 txBox="1"/>
            <p:nvPr/>
          </p:nvSpPr>
          <p:spPr>
            <a:xfrm>
              <a:off x="5521800" y="2796825"/>
              <a:ext cx="177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zh-CN" sz="1200">
                  <a:solidFill>
                    <a:srgbClr val="434343"/>
                  </a:solidFill>
                </a:rPr>
                <a:t>graphlets.append(gx)</a:t>
              </a:r>
              <a:endParaRPr i="1" sz="1200">
                <a:solidFill>
                  <a:srgbClr val="434343"/>
                </a:solidFill>
              </a:endParaRPr>
            </a:p>
          </p:txBody>
        </p:sp>
      </p:grpSp>
      <p:sp>
        <p:nvSpPr>
          <p:cNvPr id="399" name="Google Shape;399;p31"/>
          <p:cNvSpPr txBox="1"/>
          <p:nvPr/>
        </p:nvSpPr>
        <p:spPr>
          <a:xfrm>
            <a:off x="6179400" y="3166125"/>
            <a:ext cx="11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200">
                <a:solidFill>
                  <a:srgbClr val="434343"/>
                </a:solidFill>
              </a:rPr>
              <a:t>graphlets</a:t>
            </a:r>
            <a:endParaRPr i="1" sz="1200">
              <a:solidFill>
                <a:srgbClr val="434343"/>
              </a:solidFill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5101450" y="336375"/>
            <a:ext cx="162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200">
                <a:solidFill>
                  <a:srgbClr val="434343"/>
                </a:solidFill>
              </a:rPr>
              <a:t>0, graphlets = []</a:t>
            </a:r>
            <a:endParaRPr/>
          </a:p>
        </p:txBody>
      </p:sp>
      <p:pic>
        <p:nvPicPr>
          <p:cNvPr id="401" name="Google Shape;401;p31"/>
          <p:cNvPicPr preferRelativeResize="0"/>
          <p:nvPr/>
        </p:nvPicPr>
        <p:blipFill rotWithShape="1">
          <a:blip r:embed="rId3">
            <a:alphaModFix/>
          </a:blip>
          <a:srcRect b="96344" l="0" r="0" t="0"/>
          <a:stretch/>
        </p:blipFill>
        <p:spPr>
          <a:xfrm>
            <a:off x="5101450" y="251875"/>
            <a:ext cx="3730849" cy="13864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1"/>
          <p:cNvSpPr/>
          <p:nvPr/>
        </p:nvSpPr>
        <p:spPr>
          <a:xfrm>
            <a:off x="5038725" y="180975"/>
            <a:ext cx="3876600" cy="331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5028575" y="3535425"/>
            <a:ext cx="3876600" cy="8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409575" y="2796825"/>
            <a:ext cx="4162500" cy="159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 txBox="1"/>
          <p:nvPr/>
        </p:nvSpPr>
        <p:spPr>
          <a:xfrm>
            <a:off x="409575" y="4622025"/>
            <a:ext cx="36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SCount is a hyper parameter for GUISE.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Review of previous submission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Evaluation: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Comparisons to related approaches (baseline)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Effect of different hyperparameters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Computational burden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zh-CN">
                <a:solidFill>
                  <a:srgbClr val="FF0000"/>
                </a:solidFill>
              </a:rPr>
              <a:t>Quantitative measures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Real-world use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Demonstration of projection fidelity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Writing: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More algorithmic details and clearer statement of technical contribution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910" y="1656225"/>
            <a:ext cx="344166" cy="34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108" y="2000412"/>
            <a:ext cx="344166" cy="34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 amt="52999"/>
          </a:blip>
          <a:stretch>
            <a:fillRect/>
          </a:stretch>
        </p:blipFill>
        <p:spPr>
          <a:xfrm>
            <a:off x="3236775" y="2850357"/>
            <a:ext cx="344166" cy="34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8" y="3084834"/>
            <a:ext cx="344166" cy="34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775" y="2521749"/>
            <a:ext cx="344166" cy="34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47625"/>
            <a:ext cx="6467775" cy="246697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63" y="2658000"/>
            <a:ext cx="7029450" cy="20669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32"/>
          <p:cNvSpPr txBox="1"/>
          <p:nvPr/>
        </p:nvSpPr>
        <p:spPr>
          <a:xfrm>
            <a:off x="1158175" y="47280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FF0000"/>
                </a:solidFill>
              </a:rPr>
              <a:t>W</a:t>
            </a:r>
            <a:r>
              <a:rPr lang="zh-CN" sz="1500">
                <a:solidFill>
                  <a:srgbClr val="FF0000"/>
                </a:solidFill>
              </a:rPr>
              <a:t>e use cosine similarity here.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idx="4294967295" type="body"/>
          </p:nvPr>
        </p:nvSpPr>
        <p:spPr>
          <a:xfrm>
            <a:off x="1656075" y="1133475"/>
            <a:ext cx="5220900" cy="27813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CN" sz="2400"/>
              <a:t>node_feature</a:t>
            </a:r>
            <a:r>
              <a:rPr lang="zh-CN" sz="2400"/>
              <a:t>(Gs, v): </a:t>
            </a:r>
            <a:endParaRPr sz="17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gfd =[0] * 29;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CN" sz="2000"/>
              <a:t>for</a:t>
            </a:r>
            <a:r>
              <a:rPr lang="zh-CN" sz="2000"/>
              <a:t> g in </a:t>
            </a:r>
            <a:r>
              <a:rPr b="1" lang="zh-CN" sz="2000"/>
              <a:t>graphlets_of_node</a:t>
            </a:r>
            <a:r>
              <a:rPr lang="zh-CN" sz="2000"/>
              <a:t>(Gs, v</a:t>
            </a:r>
            <a:r>
              <a:rPr lang="zh-CN" sz="2000"/>
              <a:t>):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zh-CN" sz="2000"/>
              <a:t>type  =</a:t>
            </a:r>
            <a:r>
              <a:rPr lang="zh-CN" sz="2000"/>
              <a:t> </a:t>
            </a:r>
            <a:r>
              <a:rPr b="1" lang="zh-CN" sz="2000"/>
              <a:t>get_graphlet_type</a:t>
            </a:r>
            <a:r>
              <a:rPr lang="zh-CN" sz="2000"/>
              <a:t>(g);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zh-CN" sz="2000"/>
              <a:t>gfd[type] += 1;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CN" sz="2000"/>
              <a:t>normalize</a:t>
            </a:r>
            <a:r>
              <a:rPr lang="zh-CN" sz="2000"/>
              <a:t>(gfd)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CN" sz="2000"/>
              <a:t>return</a:t>
            </a:r>
            <a:r>
              <a:rPr lang="zh-CN" sz="2000"/>
              <a:t> gfd;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5_cluster_trans_split_overlap_contract</a:t>
            </a:r>
            <a:endParaRPr/>
          </a:p>
        </p:txBody>
      </p:sp>
      <p:sp>
        <p:nvSpPr>
          <p:cNvPr id="423" name="Google Shape;423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split the cluster using k-means</a:t>
            </a: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420775" y="242775"/>
            <a:ext cx="7491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75" y="3087338"/>
            <a:ext cx="800600" cy="1368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4"/>
          <p:cNvGrpSpPr/>
          <p:nvPr/>
        </p:nvGrpSpPr>
        <p:grpSpPr>
          <a:xfrm>
            <a:off x="1300974" y="3099425"/>
            <a:ext cx="1217401" cy="1028225"/>
            <a:chOff x="1300974" y="3099425"/>
            <a:chExt cx="1217401" cy="1028225"/>
          </a:xfrm>
        </p:grpSpPr>
        <p:sp>
          <p:nvSpPr>
            <p:cNvPr id="427" name="Google Shape;427;p34"/>
            <p:cNvSpPr txBox="1"/>
            <p:nvPr/>
          </p:nvSpPr>
          <p:spPr>
            <a:xfrm>
              <a:off x="1316875" y="3099425"/>
              <a:ext cx="1201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/>
                <a:t>step 0. translation</a:t>
              </a:r>
              <a:endParaRPr sz="1000"/>
            </a:p>
          </p:txBody>
        </p:sp>
        <p:grpSp>
          <p:nvGrpSpPr>
            <p:cNvPr id="428" name="Google Shape;428;p34"/>
            <p:cNvGrpSpPr/>
            <p:nvPr/>
          </p:nvGrpSpPr>
          <p:grpSpPr>
            <a:xfrm>
              <a:off x="1300974" y="3759850"/>
              <a:ext cx="1207500" cy="367800"/>
              <a:chOff x="1300974" y="3759850"/>
              <a:chExt cx="1207500" cy="367800"/>
            </a:xfrm>
          </p:grpSpPr>
          <p:sp>
            <p:nvSpPr>
              <p:cNvPr id="429" name="Google Shape;429;p34"/>
              <p:cNvSpPr txBox="1"/>
              <p:nvPr/>
            </p:nvSpPr>
            <p:spPr>
              <a:xfrm>
                <a:off x="1485774" y="3784600"/>
                <a:ext cx="1022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/>
                  <a:t>step 2. overlap</a:t>
                </a:r>
                <a:endParaRPr sz="1000"/>
              </a:p>
            </p:txBody>
          </p:sp>
          <p:cxnSp>
            <p:nvCxnSpPr>
              <p:cNvPr id="430" name="Google Shape;430;p34"/>
              <p:cNvCxnSpPr>
                <a:endCxn id="429" idx="1"/>
              </p:cNvCxnSpPr>
              <p:nvPr/>
            </p:nvCxnSpPr>
            <p:spPr>
              <a:xfrm>
                <a:off x="1300974" y="3759850"/>
                <a:ext cx="184800" cy="194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1" name="Google Shape;431;p34"/>
              <p:cNvCxnSpPr>
                <a:endCxn id="429" idx="1"/>
              </p:cNvCxnSpPr>
              <p:nvPr/>
            </p:nvCxnSpPr>
            <p:spPr>
              <a:xfrm flipH="1" rot="10800000">
                <a:off x="1316874" y="3953950"/>
                <a:ext cx="168900" cy="17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32" name="Google Shape;432;p34"/>
            <p:cNvSpPr txBox="1"/>
            <p:nvPr/>
          </p:nvSpPr>
          <p:spPr>
            <a:xfrm>
              <a:off x="1333374" y="3327400"/>
              <a:ext cx="1022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/>
                <a:t>step 1. split </a:t>
              </a:r>
              <a:endParaRPr sz="10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438" name="Google Shape;438;p35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439" name="Google Shape;439;p35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440" name="Google Shape;440;p35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441" name="Google Shape;441;p35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442" name="Google Shape;442;p35"/>
          <p:cNvSpPr txBox="1"/>
          <p:nvPr/>
        </p:nvSpPr>
        <p:spPr>
          <a:xfrm>
            <a:off x="20042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444" name="Google Shape;444;p35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445" name="Google Shape;445;p35"/>
          <p:cNvSpPr txBox="1"/>
          <p:nvPr/>
        </p:nvSpPr>
        <p:spPr>
          <a:xfrm>
            <a:off x="98750" y="242775"/>
            <a:ext cx="17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0.01</a:t>
            </a:r>
            <a:endParaRPr sz="2100"/>
          </a:p>
        </p:txBody>
      </p:sp>
      <p:pic>
        <p:nvPicPr>
          <p:cNvPr id="446" name="Google Shape;4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75" y="2369651"/>
            <a:ext cx="1771302" cy="132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422" y="2350867"/>
            <a:ext cx="1821419" cy="136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540" y="2350850"/>
            <a:ext cx="1821411" cy="136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5921" y="2385811"/>
            <a:ext cx="1728203" cy="129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0749" y="3592525"/>
            <a:ext cx="1728200" cy="129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9925" y="3555263"/>
            <a:ext cx="1728200" cy="129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7550" y="3624606"/>
            <a:ext cx="1588501" cy="119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2775" y="3069100"/>
            <a:ext cx="1588500" cy="99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9825" y="4375950"/>
            <a:ext cx="928400" cy="10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975" y="2844575"/>
            <a:ext cx="2900650" cy="17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/>
          <p:nvPr/>
        </p:nvSpPr>
        <p:spPr>
          <a:xfrm>
            <a:off x="2705175" y="3582750"/>
            <a:ext cx="615000" cy="72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62" name="Google Shape;4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75" y="935425"/>
            <a:ext cx="2828256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469" y="935425"/>
            <a:ext cx="2828256" cy="1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469" name="Google Shape;469;p37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470" name="Google Shape;470;p37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471" name="Google Shape;471;p37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472" name="Google Shape;472;p37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473" name="Google Shape;473;p37"/>
          <p:cNvSpPr txBox="1"/>
          <p:nvPr/>
        </p:nvSpPr>
        <p:spPr>
          <a:xfrm>
            <a:off x="20042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474" name="Google Shape;474;p37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475" name="Google Shape;475;p37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476" name="Google Shape;476;p37"/>
          <p:cNvSpPr txBox="1"/>
          <p:nvPr/>
        </p:nvSpPr>
        <p:spPr>
          <a:xfrm>
            <a:off x="98750" y="242775"/>
            <a:ext cx="17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0.05</a:t>
            </a:r>
            <a:endParaRPr sz="2100"/>
          </a:p>
        </p:txBody>
      </p:sp>
      <p:pic>
        <p:nvPicPr>
          <p:cNvPr id="477" name="Google Shape;4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4426"/>
            <a:ext cx="1813974" cy="136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13" y="2264425"/>
            <a:ext cx="1813974" cy="13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4000" y="2272137"/>
            <a:ext cx="1793400" cy="13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0113" y="2294725"/>
            <a:ext cx="1734600" cy="1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2400" y="3485175"/>
            <a:ext cx="1793400" cy="13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9737" y="3485201"/>
            <a:ext cx="1793400" cy="134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5925" y="3485175"/>
            <a:ext cx="1734600" cy="1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69100" y="3145300"/>
            <a:ext cx="1681225" cy="88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6513" y="4392625"/>
            <a:ext cx="1646400" cy="69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25" y="977800"/>
            <a:ext cx="3305895" cy="19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008" y="977800"/>
            <a:ext cx="3305895" cy="19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 = 0.05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762412" y="3133725"/>
            <a:ext cx="3351450" cy="2014575"/>
            <a:chOff x="1689900" y="3302300"/>
            <a:chExt cx="3351450" cy="2014575"/>
          </a:xfrm>
        </p:grpSpPr>
        <p:pic>
          <p:nvPicPr>
            <p:cNvPr id="494" name="Google Shape;49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89900" y="3302300"/>
              <a:ext cx="3351450" cy="201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38"/>
            <p:cNvSpPr/>
            <p:nvPr/>
          </p:nvSpPr>
          <p:spPr>
            <a:xfrm>
              <a:off x="2079650" y="4442525"/>
              <a:ext cx="615000" cy="53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3527450" y="4366325"/>
              <a:ext cx="615000" cy="53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502" name="Google Shape;502;p39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503" name="Google Shape;503;p39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504" name="Google Shape;504;p39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505" name="Google Shape;505;p39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506" name="Google Shape;5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9" y="2002288"/>
            <a:ext cx="1723254" cy="1292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814" y="2391763"/>
            <a:ext cx="1723267" cy="12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507" y="2401213"/>
            <a:ext cx="1723267" cy="129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968" y="2416227"/>
            <a:ext cx="1658030" cy="124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6400" y="3631975"/>
            <a:ext cx="1723250" cy="129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1600" y="3644899"/>
            <a:ext cx="1723250" cy="129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0950" y="3644925"/>
            <a:ext cx="1622974" cy="12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49000" y="40325"/>
            <a:ext cx="1723226" cy="129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5250" y="108088"/>
            <a:ext cx="1658026" cy="124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98075" y="44125"/>
            <a:ext cx="1793426" cy="13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50100" y="1217700"/>
            <a:ext cx="1723226" cy="129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52000" y="1217674"/>
            <a:ext cx="1723250" cy="129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55975" y="1242150"/>
            <a:ext cx="1658026" cy="124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9"/>
          <p:cNvPicPr preferRelativeResize="0"/>
          <p:nvPr/>
        </p:nvPicPr>
        <p:blipFill rotWithShape="1">
          <a:blip r:embed="rId16">
            <a:alphaModFix/>
          </a:blip>
          <a:srcRect b="0" l="0" r="0" t="11197"/>
          <a:stretch/>
        </p:blipFill>
        <p:spPr>
          <a:xfrm>
            <a:off x="7373800" y="4393975"/>
            <a:ext cx="1524000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88100" y="3028488"/>
            <a:ext cx="12954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3425" y="5494687"/>
            <a:ext cx="1353901" cy="102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9"/>
          <p:cNvSpPr txBox="1"/>
          <p:nvPr/>
        </p:nvSpPr>
        <p:spPr>
          <a:xfrm>
            <a:off x="7724725" y="58075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523" name="Google Shape;523;p39"/>
          <p:cNvSpPr txBox="1"/>
          <p:nvPr/>
        </p:nvSpPr>
        <p:spPr>
          <a:xfrm>
            <a:off x="7836025" y="7393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524" name="Google Shape;524;p3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033664" y="5494677"/>
            <a:ext cx="1353901" cy="102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4100" y="6730650"/>
            <a:ext cx="1412550" cy="107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004338" y="6730650"/>
            <a:ext cx="1412550" cy="10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9"/>
          <p:cNvSpPr txBox="1"/>
          <p:nvPr/>
        </p:nvSpPr>
        <p:spPr>
          <a:xfrm>
            <a:off x="166113" y="7860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528" name="Google Shape;528;p39"/>
          <p:cNvSpPr txBox="1"/>
          <p:nvPr/>
        </p:nvSpPr>
        <p:spPr>
          <a:xfrm>
            <a:off x="2004242" y="7834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529" name="Google Shape;529;p39"/>
          <p:cNvSpPr txBox="1"/>
          <p:nvPr/>
        </p:nvSpPr>
        <p:spPr>
          <a:xfrm>
            <a:off x="20042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530" name="Google Shape;530;p39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531" name="Google Shape;531;p39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532" name="Google Shape;532;p39"/>
          <p:cNvSpPr txBox="1"/>
          <p:nvPr/>
        </p:nvSpPr>
        <p:spPr>
          <a:xfrm>
            <a:off x="3899913" y="7860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533" name="Google Shape;533;p39"/>
          <p:cNvSpPr txBox="1"/>
          <p:nvPr/>
        </p:nvSpPr>
        <p:spPr>
          <a:xfrm>
            <a:off x="5738042" y="7834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534" name="Google Shape;534;p3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037988" y="5494684"/>
            <a:ext cx="1412550" cy="107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738050" y="5478487"/>
            <a:ext cx="1455320" cy="1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045063" y="6730638"/>
            <a:ext cx="1412550" cy="107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755966" y="6714436"/>
            <a:ext cx="1455325" cy="110268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9"/>
          <p:cNvSpPr txBox="1"/>
          <p:nvPr/>
        </p:nvSpPr>
        <p:spPr>
          <a:xfrm>
            <a:off x="98750" y="242775"/>
            <a:ext cx="15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0.1</a:t>
            </a:r>
            <a:endParaRPr sz="2100"/>
          </a:p>
        </p:txBody>
      </p:sp>
      <p:sp>
        <p:nvSpPr>
          <p:cNvPr id="539" name="Google Shape;539;p39"/>
          <p:cNvSpPr/>
          <p:nvPr/>
        </p:nvSpPr>
        <p:spPr>
          <a:xfrm>
            <a:off x="4544950" y="783100"/>
            <a:ext cx="4890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9"/>
          <p:cNvSpPr/>
          <p:nvPr/>
        </p:nvSpPr>
        <p:spPr>
          <a:xfrm>
            <a:off x="4960425" y="3074975"/>
            <a:ext cx="4128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9"/>
          <p:cNvSpPr/>
          <p:nvPr/>
        </p:nvSpPr>
        <p:spPr>
          <a:xfrm>
            <a:off x="4884225" y="4217975"/>
            <a:ext cx="4890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9"/>
          <p:cNvSpPr/>
          <p:nvPr/>
        </p:nvSpPr>
        <p:spPr>
          <a:xfrm>
            <a:off x="4359175" y="1713000"/>
            <a:ext cx="708900" cy="31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3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699675" y="78310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648275" y="2026200"/>
            <a:ext cx="11430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 = 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25" y="977250"/>
            <a:ext cx="3155335" cy="18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15" y="977250"/>
            <a:ext cx="3155335" cy="18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113" y="3026350"/>
            <a:ext cx="3268547" cy="196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40"/>
          <p:cNvGrpSpPr/>
          <p:nvPr/>
        </p:nvGrpSpPr>
        <p:grpSpPr>
          <a:xfrm>
            <a:off x="1380763" y="4121550"/>
            <a:ext cx="2062800" cy="610200"/>
            <a:chOff x="2079650" y="4366325"/>
            <a:chExt cx="2062800" cy="610200"/>
          </a:xfrm>
        </p:grpSpPr>
        <p:sp>
          <p:nvSpPr>
            <p:cNvPr id="554" name="Google Shape;554;p40"/>
            <p:cNvSpPr/>
            <p:nvPr/>
          </p:nvSpPr>
          <p:spPr>
            <a:xfrm>
              <a:off x="2079650" y="4442525"/>
              <a:ext cx="615000" cy="53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3527450" y="4366325"/>
              <a:ext cx="615000" cy="53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gamma/ lambda vs. stress error</a:t>
            </a:r>
            <a:endParaRPr/>
          </a:p>
        </p:txBody>
      </p:sp>
      <p:sp>
        <p:nvSpPr>
          <p:cNvPr id="561" name="Google Shape;561;p41"/>
          <p:cNvSpPr txBox="1"/>
          <p:nvPr/>
        </p:nvSpPr>
        <p:spPr>
          <a:xfrm>
            <a:off x="267025" y="1108600"/>
            <a:ext cx="71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stress error is calculated as the </a:t>
            </a:r>
            <a:r>
              <a:rPr b="1" lang="zh-CN"/>
              <a:t>average</a:t>
            </a:r>
            <a:r>
              <a:rPr lang="zh-CN"/>
              <a:t> across all time steps and clusters.</a:t>
            </a:r>
            <a:endParaRPr/>
          </a:p>
        </p:txBody>
      </p:sp>
      <p:sp>
        <p:nvSpPr>
          <p:cNvPr id="562" name="Google Shape;562;p41"/>
          <p:cNvSpPr txBox="1"/>
          <p:nvPr/>
        </p:nvSpPr>
        <p:spPr>
          <a:xfrm>
            <a:off x="1511250" y="4036775"/>
            <a:ext cx="20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Dataset: 10 Clusters </a:t>
            </a:r>
            <a:endParaRPr/>
          </a:p>
        </p:txBody>
      </p:sp>
      <p:pic>
        <p:nvPicPr>
          <p:cNvPr id="563" name="Google Shape;5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975" y="1471550"/>
            <a:ext cx="4135625" cy="24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71550"/>
            <a:ext cx="4135652" cy="24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1"/>
          <p:cNvSpPr txBox="1"/>
          <p:nvPr/>
        </p:nvSpPr>
        <p:spPr>
          <a:xfrm>
            <a:off x="5722756" y="4036775"/>
            <a:ext cx="21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Dataset: our 5 </a:t>
            </a:r>
            <a:r>
              <a:rPr lang="zh-CN"/>
              <a:t>C</a:t>
            </a:r>
            <a:r>
              <a:rPr lang="zh-CN"/>
              <a:t>lusters</a:t>
            </a:r>
            <a:endParaRPr/>
          </a:p>
        </p:txBody>
      </p:sp>
      <p:sp>
        <p:nvSpPr>
          <p:cNvPr id="566" name="Google Shape;566;p41"/>
          <p:cNvSpPr txBox="1"/>
          <p:nvPr/>
        </p:nvSpPr>
        <p:spPr>
          <a:xfrm>
            <a:off x="267025" y="4461400"/>
            <a:ext cx="71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When gamma becomes very large, stress error becomes NAN.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Paper Structure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Related Work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comparable projections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Measuring the Similarity between Graphs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t-Distributed Stochastic Neighbor Embedding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Joint t-SNE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Computing Graphlet Frequency Distribution (remove layers) + </a:t>
            </a:r>
            <a:r>
              <a:rPr lang="zh-CN"/>
              <a:t>Accelerating Joint t-SNE using a Random Walk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Computing Point and Edge Similarities (but no point constraint)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Generating Joint 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2"/>
          <p:cNvSpPr/>
          <p:nvPr/>
        </p:nvSpPr>
        <p:spPr>
          <a:xfrm>
            <a:off x="1034938" y="4272450"/>
            <a:ext cx="291900" cy="291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2"/>
          <p:cNvSpPr/>
          <p:nvPr/>
        </p:nvSpPr>
        <p:spPr>
          <a:xfrm>
            <a:off x="271538" y="4141525"/>
            <a:ext cx="291900" cy="291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2"/>
          <p:cNvSpPr/>
          <p:nvPr/>
        </p:nvSpPr>
        <p:spPr>
          <a:xfrm>
            <a:off x="1618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2"/>
          <p:cNvSpPr txBox="1"/>
          <p:nvPr>
            <p:ph type="title"/>
          </p:nvPr>
        </p:nvSpPr>
        <p:spPr>
          <a:xfrm>
            <a:off x="288300" y="225275"/>
            <a:ext cx="37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t10k-mnist-replace_0_1</a:t>
            </a:r>
            <a:endParaRPr/>
          </a:p>
        </p:txBody>
      </p:sp>
      <p:sp>
        <p:nvSpPr>
          <p:cNvPr id="575" name="Google Shape;575;p42"/>
          <p:cNvSpPr txBox="1"/>
          <p:nvPr/>
        </p:nvSpPr>
        <p:spPr>
          <a:xfrm>
            <a:off x="5910050" y="4767175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576" name="Google Shape;576;p42"/>
          <p:cNvSpPr txBox="1"/>
          <p:nvPr/>
        </p:nvSpPr>
        <p:spPr>
          <a:xfrm>
            <a:off x="4114525" y="4755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577" name="Google Shape;577;p42"/>
          <p:cNvSpPr txBox="1"/>
          <p:nvPr/>
        </p:nvSpPr>
        <p:spPr>
          <a:xfrm>
            <a:off x="7743650" y="391035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578" name="Google Shape;578;p42"/>
          <p:cNvSpPr txBox="1"/>
          <p:nvPr/>
        </p:nvSpPr>
        <p:spPr>
          <a:xfrm>
            <a:off x="7607750" y="2818150"/>
            <a:ext cx="12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</a:t>
            </a:r>
            <a:endParaRPr/>
          </a:p>
        </p:txBody>
      </p:sp>
      <p:sp>
        <p:nvSpPr>
          <p:cNvPr id="579" name="Google Shape;579;p42"/>
          <p:cNvSpPr txBox="1"/>
          <p:nvPr/>
        </p:nvSpPr>
        <p:spPr>
          <a:xfrm>
            <a:off x="7622950" y="16706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equal init tsne </a:t>
            </a:r>
            <a:endParaRPr/>
          </a:p>
        </p:txBody>
      </p:sp>
      <p:sp>
        <p:nvSpPr>
          <p:cNvPr id="580" name="Google Shape;580;p42"/>
          <p:cNvSpPr txBox="1"/>
          <p:nvPr/>
        </p:nvSpPr>
        <p:spPr>
          <a:xfrm>
            <a:off x="7546750" y="4698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 </a:t>
            </a:r>
            <a:endParaRPr/>
          </a:p>
        </p:txBody>
      </p:sp>
      <p:pic>
        <p:nvPicPr>
          <p:cNvPr id="581" name="Google Shape;581;p42"/>
          <p:cNvPicPr preferRelativeResize="0"/>
          <p:nvPr/>
        </p:nvPicPr>
        <p:blipFill rotWithShape="1">
          <a:blip r:embed="rId3">
            <a:alphaModFix/>
          </a:blip>
          <a:srcRect b="77447" l="0" r="0" t="9803"/>
          <a:stretch/>
        </p:blipFill>
        <p:spPr>
          <a:xfrm>
            <a:off x="283075" y="105332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2"/>
          <p:cNvPicPr preferRelativeResize="0"/>
          <p:nvPr/>
        </p:nvPicPr>
        <p:blipFill rotWithShape="1">
          <a:blip r:embed="rId3">
            <a:alphaModFix/>
          </a:blip>
          <a:srcRect b="58294" l="0" r="0" t="28957"/>
          <a:stretch/>
        </p:blipFill>
        <p:spPr>
          <a:xfrm>
            <a:off x="283075" y="132023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2"/>
          <p:cNvPicPr preferRelativeResize="0"/>
          <p:nvPr/>
        </p:nvPicPr>
        <p:blipFill rotWithShape="1">
          <a:blip r:embed="rId3">
            <a:alphaModFix/>
          </a:blip>
          <a:srcRect b="38392" l="0" r="0" t="48859"/>
          <a:stretch/>
        </p:blipFill>
        <p:spPr>
          <a:xfrm>
            <a:off x="283075" y="1654650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2"/>
          <p:cNvPicPr preferRelativeResize="0"/>
          <p:nvPr/>
        </p:nvPicPr>
        <p:blipFill rotWithShape="1">
          <a:blip r:embed="rId3">
            <a:alphaModFix/>
          </a:blip>
          <a:srcRect b="18191" l="0" r="0" t="69060"/>
          <a:stretch/>
        </p:blipFill>
        <p:spPr>
          <a:xfrm>
            <a:off x="283075" y="1950105"/>
            <a:ext cx="96665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2"/>
          <p:cNvPicPr preferRelativeResize="0"/>
          <p:nvPr/>
        </p:nvPicPr>
        <p:blipFill rotWithShape="1">
          <a:blip r:embed="rId3">
            <a:alphaModFix/>
          </a:blip>
          <a:srcRect b="0" l="0" r="0" t="89648"/>
          <a:stretch/>
        </p:blipFill>
        <p:spPr>
          <a:xfrm>
            <a:off x="283075" y="2244625"/>
            <a:ext cx="966650" cy="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2"/>
          <p:cNvSpPr txBox="1"/>
          <p:nvPr/>
        </p:nvSpPr>
        <p:spPr>
          <a:xfrm>
            <a:off x="12430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</a:t>
            </a:r>
            <a:endParaRPr/>
          </a:p>
        </p:txBody>
      </p:sp>
      <p:sp>
        <p:nvSpPr>
          <p:cNvPr id="587" name="Google Shape;587;p42"/>
          <p:cNvSpPr txBox="1"/>
          <p:nvPr/>
        </p:nvSpPr>
        <p:spPr>
          <a:xfrm>
            <a:off x="12430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</a:t>
            </a:r>
            <a:endParaRPr/>
          </a:p>
        </p:txBody>
      </p:sp>
      <p:sp>
        <p:nvSpPr>
          <p:cNvPr id="588" name="Google Shape;588;p42"/>
          <p:cNvSpPr txBox="1"/>
          <p:nvPr/>
        </p:nvSpPr>
        <p:spPr>
          <a:xfrm>
            <a:off x="1243000" y="15784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 </a:t>
            </a:r>
            <a:endParaRPr/>
          </a:p>
        </p:txBody>
      </p:sp>
      <p:sp>
        <p:nvSpPr>
          <p:cNvPr id="589" name="Google Shape;589;p42"/>
          <p:cNvSpPr txBox="1"/>
          <p:nvPr/>
        </p:nvSpPr>
        <p:spPr>
          <a:xfrm>
            <a:off x="1243000" y="18642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sp>
        <p:nvSpPr>
          <p:cNvPr id="590" name="Google Shape;590;p42"/>
          <p:cNvSpPr txBox="1"/>
          <p:nvPr/>
        </p:nvSpPr>
        <p:spPr>
          <a:xfrm>
            <a:off x="1243000" y="2149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</a:t>
            </a:r>
            <a:endParaRPr/>
          </a:p>
        </p:txBody>
      </p:sp>
      <p:sp>
        <p:nvSpPr>
          <p:cNvPr id="591" name="Google Shape;591;p42"/>
          <p:cNvSpPr txBox="1"/>
          <p:nvPr/>
        </p:nvSpPr>
        <p:spPr>
          <a:xfrm>
            <a:off x="1938900" y="100697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9</a:t>
            </a:r>
            <a:endParaRPr/>
          </a:p>
        </p:txBody>
      </p:sp>
      <p:sp>
        <p:nvSpPr>
          <p:cNvPr id="592" name="Google Shape;592;p42"/>
          <p:cNvSpPr/>
          <p:nvPr/>
        </p:nvSpPr>
        <p:spPr>
          <a:xfrm>
            <a:off x="1605600" y="11261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2"/>
          <p:cNvSpPr/>
          <p:nvPr/>
        </p:nvSpPr>
        <p:spPr>
          <a:xfrm>
            <a:off x="1605600" y="1430950"/>
            <a:ext cx="2589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2"/>
          <p:cNvSpPr txBox="1"/>
          <p:nvPr/>
        </p:nvSpPr>
        <p:spPr>
          <a:xfrm>
            <a:off x="1938900" y="1292725"/>
            <a:ext cx="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</a:t>
            </a:r>
            <a:endParaRPr/>
          </a:p>
        </p:txBody>
      </p:sp>
      <p:pic>
        <p:nvPicPr>
          <p:cNvPr id="595" name="Google Shape;5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775" y="2419350"/>
            <a:ext cx="1639626" cy="122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963" y="2382963"/>
            <a:ext cx="1639634" cy="12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4188" y="3605624"/>
            <a:ext cx="1548750" cy="11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6525" y="3605625"/>
            <a:ext cx="1588501" cy="119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8763" y="1103680"/>
            <a:ext cx="1639626" cy="122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0925" y="1108162"/>
            <a:ext cx="1639626" cy="122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8775" y="0"/>
            <a:ext cx="1639626" cy="122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7176" y="-1213"/>
            <a:ext cx="1639626" cy="1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2"/>
          <p:cNvSpPr txBox="1"/>
          <p:nvPr/>
        </p:nvSpPr>
        <p:spPr>
          <a:xfrm>
            <a:off x="206875" y="2590000"/>
            <a:ext cx="311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Dataset Description</a:t>
            </a:r>
            <a:r>
              <a:rPr lang="zh-C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f_0: </a:t>
            </a:r>
            <a:r>
              <a:rPr i="1" lang="zh-CN" sz="1300"/>
              <a:t>100 images of number 0~4 from MNIST dataset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f_1: </a:t>
            </a:r>
            <a:r>
              <a:rPr i="1" lang="zh-CN" sz="1300"/>
              <a:t>change images of 0 into 9 (which is similar to 4), and 1 into 3</a:t>
            </a:r>
            <a:endParaRPr i="1" sz="1300"/>
          </a:p>
        </p:txBody>
      </p:sp>
      <p:pic>
        <p:nvPicPr>
          <p:cNvPr id="604" name="Google Shape;604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4889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2"/>
          <p:cNvSpPr/>
          <p:nvPr/>
        </p:nvSpPr>
        <p:spPr>
          <a:xfrm>
            <a:off x="4373825" y="2568050"/>
            <a:ext cx="836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2"/>
          <p:cNvSpPr/>
          <p:nvPr/>
        </p:nvSpPr>
        <p:spPr>
          <a:xfrm>
            <a:off x="4373825" y="1466500"/>
            <a:ext cx="5181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2"/>
          <p:cNvSpPr/>
          <p:nvPr/>
        </p:nvSpPr>
        <p:spPr>
          <a:xfrm>
            <a:off x="5210225" y="1278550"/>
            <a:ext cx="444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2"/>
          <p:cNvSpPr/>
          <p:nvPr/>
        </p:nvSpPr>
        <p:spPr>
          <a:xfrm>
            <a:off x="4424599" y="3922975"/>
            <a:ext cx="444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2"/>
          <p:cNvSpPr/>
          <p:nvPr/>
        </p:nvSpPr>
        <p:spPr>
          <a:xfrm>
            <a:off x="5260997" y="3735025"/>
            <a:ext cx="341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2"/>
          <p:cNvSpPr/>
          <p:nvPr/>
        </p:nvSpPr>
        <p:spPr>
          <a:xfrm>
            <a:off x="6427550" y="3053475"/>
            <a:ext cx="836400" cy="358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2"/>
          <p:cNvSpPr/>
          <p:nvPr/>
        </p:nvSpPr>
        <p:spPr>
          <a:xfrm>
            <a:off x="6033650" y="4261775"/>
            <a:ext cx="738000" cy="358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9038" y="4139954"/>
            <a:ext cx="291900" cy="2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2"/>
          <p:cNvSpPr txBox="1"/>
          <p:nvPr/>
        </p:nvSpPr>
        <p:spPr>
          <a:xfrm>
            <a:off x="4153925" y="2194050"/>
            <a:ext cx="15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Early distortion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14" name="Google Shape;614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7289" y="427237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3158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2"/>
          <p:cNvSpPr txBox="1"/>
          <p:nvPr/>
        </p:nvSpPr>
        <p:spPr>
          <a:xfrm>
            <a:off x="5703025" y="3411663"/>
            <a:ext cx="11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9900"/>
                </a:solidFill>
              </a:rPr>
              <a:t>Smoothing Effect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617" name="Google Shape;617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4314" y="4493002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64564" y="3830429"/>
            <a:ext cx="292051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52833" y="3980327"/>
            <a:ext cx="292049" cy="2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68289" y="4426402"/>
            <a:ext cx="292049" cy="29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1" name="Google Shape;621;p42"/>
          <p:cNvGrpSpPr/>
          <p:nvPr/>
        </p:nvGrpSpPr>
        <p:grpSpPr>
          <a:xfrm>
            <a:off x="2756615" y="3913564"/>
            <a:ext cx="292051" cy="293486"/>
            <a:chOff x="1881152" y="3831989"/>
            <a:chExt cx="292051" cy="293486"/>
          </a:xfrm>
        </p:grpSpPr>
        <p:pic>
          <p:nvPicPr>
            <p:cNvPr id="622" name="Google Shape;622;p4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881152" y="3831989"/>
              <a:ext cx="292051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42"/>
            <p:cNvSpPr/>
            <p:nvPr/>
          </p:nvSpPr>
          <p:spPr>
            <a:xfrm>
              <a:off x="1881225" y="383357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42"/>
          <p:cNvGrpSpPr/>
          <p:nvPr/>
        </p:nvGrpSpPr>
        <p:grpSpPr>
          <a:xfrm>
            <a:off x="2306814" y="4384302"/>
            <a:ext cx="292049" cy="292049"/>
            <a:chOff x="2099226" y="4185052"/>
            <a:chExt cx="292049" cy="292049"/>
          </a:xfrm>
        </p:grpSpPr>
        <p:pic>
          <p:nvPicPr>
            <p:cNvPr id="625" name="Google Shape;625;p4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099226" y="4185052"/>
              <a:ext cx="292049" cy="2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42"/>
            <p:cNvSpPr/>
            <p:nvPr/>
          </p:nvSpPr>
          <p:spPr>
            <a:xfrm>
              <a:off x="2099288" y="4185125"/>
              <a:ext cx="291900" cy="2919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42"/>
          <p:cNvSpPr/>
          <p:nvPr/>
        </p:nvSpPr>
        <p:spPr>
          <a:xfrm>
            <a:off x="4891925" y="1340025"/>
            <a:ext cx="341400" cy="5727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2"/>
          <p:cNvSpPr/>
          <p:nvPr/>
        </p:nvSpPr>
        <p:spPr>
          <a:xfrm rot="-2385790">
            <a:off x="6085322" y="1502044"/>
            <a:ext cx="467155" cy="665049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2"/>
          <p:cNvSpPr txBox="1"/>
          <p:nvPr/>
        </p:nvSpPr>
        <p:spPr>
          <a:xfrm>
            <a:off x="5826525" y="1017725"/>
            <a:ext cx="11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FF00"/>
                </a:solidFill>
              </a:rPr>
              <a:t>inconsistent 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630" name="Google Shape;630;p42"/>
          <p:cNvSpPr/>
          <p:nvPr/>
        </p:nvSpPr>
        <p:spPr>
          <a:xfrm>
            <a:off x="5990800" y="2545048"/>
            <a:ext cx="8364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2"/>
          <p:cNvSpPr/>
          <p:nvPr/>
        </p:nvSpPr>
        <p:spPr>
          <a:xfrm>
            <a:off x="6483650" y="1299550"/>
            <a:ext cx="6579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2"/>
          <p:cNvSpPr/>
          <p:nvPr/>
        </p:nvSpPr>
        <p:spPr>
          <a:xfrm>
            <a:off x="6586650" y="3758150"/>
            <a:ext cx="687900" cy="46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2"/>
          <p:cNvSpPr txBox="1"/>
          <p:nvPr/>
        </p:nvSpPr>
        <p:spPr>
          <a:xfrm>
            <a:off x="5765750" y="2205475"/>
            <a:ext cx="1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Early distortion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34" name="Google Shape;634;p42"/>
          <p:cNvSpPr txBox="1"/>
          <p:nvPr/>
        </p:nvSpPr>
        <p:spPr>
          <a:xfrm>
            <a:off x="1884350" y="4801988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635" name="Google Shape;635;p42"/>
          <p:cNvSpPr txBox="1"/>
          <p:nvPr/>
        </p:nvSpPr>
        <p:spPr>
          <a:xfrm>
            <a:off x="88825" y="4790513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636" name="Google Shape;636;p42"/>
          <p:cNvSpPr/>
          <p:nvPr/>
        </p:nvSpPr>
        <p:spPr>
          <a:xfrm>
            <a:off x="1838250" y="3722325"/>
            <a:ext cx="1464600" cy="11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01278" y="4141525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53576" y="3447400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89964" y="4221176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05024" y="4383275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48165" y="3877524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0425" y="-2050662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CN" sz="3722"/>
              <a:t>Synthetic data</a:t>
            </a:r>
            <a:endParaRPr sz="3722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CN" sz="3722"/>
              <a:t>5_cluster_trans_overlap_contract</a:t>
            </a:r>
            <a:endParaRPr sz="3722"/>
          </a:p>
        </p:txBody>
      </p:sp>
      <p:sp>
        <p:nvSpPr>
          <p:cNvPr id="648" name="Google Shape;648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translate cluster 0 in frame 0,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overlap cluster 1 and cluster 2 in frame 1,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all clusters contract with 10% in each frame</a:t>
            </a:r>
            <a:endParaRPr/>
          </a:p>
        </p:txBody>
      </p:sp>
      <p:sp>
        <p:nvSpPr>
          <p:cNvPr id="649" name="Google Shape;649;p43"/>
          <p:cNvSpPr/>
          <p:nvPr/>
        </p:nvSpPr>
        <p:spPr>
          <a:xfrm>
            <a:off x="311700" y="291300"/>
            <a:ext cx="7527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 txBox="1"/>
          <p:nvPr/>
        </p:nvSpPr>
        <p:spPr>
          <a:xfrm>
            <a:off x="97113" y="48043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655" name="Google Shape;655;p44"/>
          <p:cNvSpPr txBox="1"/>
          <p:nvPr/>
        </p:nvSpPr>
        <p:spPr>
          <a:xfrm>
            <a:off x="3077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656" name="Google Shape;656;p44"/>
          <p:cNvSpPr txBox="1"/>
          <p:nvPr/>
        </p:nvSpPr>
        <p:spPr>
          <a:xfrm>
            <a:off x="59320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grpSp>
        <p:nvGrpSpPr>
          <p:cNvPr id="657" name="Google Shape;657;p44"/>
          <p:cNvGrpSpPr/>
          <p:nvPr/>
        </p:nvGrpSpPr>
        <p:grpSpPr>
          <a:xfrm>
            <a:off x="601925" y="959138"/>
            <a:ext cx="2062100" cy="1368768"/>
            <a:chOff x="297125" y="1568738"/>
            <a:chExt cx="2062100" cy="1368768"/>
          </a:xfrm>
        </p:grpSpPr>
        <p:sp>
          <p:nvSpPr>
            <p:cNvPr id="658" name="Google Shape;658;p44"/>
            <p:cNvSpPr txBox="1"/>
            <p:nvPr/>
          </p:nvSpPr>
          <p:spPr>
            <a:xfrm>
              <a:off x="1157725" y="1580825"/>
              <a:ext cx="1201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/>
                <a:t>step 0. translation</a:t>
              </a:r>
              <a:endParaRPr sz="1000"/>
            </a:p>
          </p:txBody>
        </p:sp>
        <p:sp>
          <p:nvSpPr>
            <p:cNvPr id="659" name="Google Shape;659;p44"/>
            <p:cNvSpPr txBox="1"/>
            <p:nvPr/>
          </p:nvSpPr>
          <p:spPr>
            <a:xfrm>
              <a:off x="1326624" y="1961200"/>
              <a:ext cx="1022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/>
                <a:t>step 1. overlap</a:t>
              </a:r>
              <a:endParaRPr sz="1000"/>
            </a:p>
          </p:txBody>
        </p:sp>
        <p:cxnSp>
          <p:nvCxnSpPr>
            <p:cNvPr id="660" name="Google Shape;660;p44"/>
            <p:cNvCxnSpPr>
              <a:endCxn id="659" idx="1"/>
            </p:cNvCxnSpPr>
            <p:nvPr/>
          </p:nvCxnSpPr>
          <p:spPr>
            <a:xfrm>
              <a:off x="1141824" y="1936450"/>
              <a:ext cx="184800" cy="19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44"/>
            <p:cNvCxnSpPr>
              <a:endCxn id="659" idx="1"/>
            </p:cNvCxnSpPr>
            <p:nvPr/>
          </p:nvCxnSpPr>
          <p:spPr>
            <a:xfrm flipH="1" rot="10800000">
              <a:off x="1157724" y="2130550"/>
              <a:ext cx="168900" cy="17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62" name="Google Shape;66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7125" y="1568738"/>
              <a:ext cx="800600" cy="1368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3" name="Google Shape;663;p44"/>
          <p:cNvSpPr txBox="1"/>
          <p:nvPr/>
        </p:nvSpPr>
        <p:spPr>
          <a:xfrm>
            <a:off x="48150" y="145600"/>
            <a:ext cx="4652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21">
                <a:solidFill>
                  <a:schemeClr val="dk1"/>
                </a:solidFill>
              </a:rPr>
              <a:t>"gamma": 0.01, </a:t>
            </a:r>
            <a:endParaRPr sz="192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21">
                <a:solidFill>
                  <a:schemeClr val="dk1"/>
                </a:solidFill>
              </a:rPr>
              <a:t>"dynamic_lambda": 0.01</a:t>
            </a:r>
            <a:endParaRPr sz="100"/>
          </a:p>
        </p:txBody>
      </p:sp>
      <p:pic>
        <p:nvPicPr>
          <p:cNvPr id="664" name="Google Shape;6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5" y="2349025"/>
            <a:ext cx="1645701" cy="123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0800" y="2375426"/>
            <a:ext cx="1588499" cy="11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4500" y="2398063"/>
            <a:ext cx="1528125" cy="11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0800" y="3613000"/>
            <a:ext cx="1588501" cy="11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512" y="3667544"/>
            <a:ext cx="1528125" cy="114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7600" y="64925"/>
            <a:ext cx="1454899" cy="109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1113" y="69244"/>
            <a:ext cx="1454901" cy="109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7598" y="1283460"/>
            <a:ext cx="1454899" cy="109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04500" y="1255994"/>
            <a:ext cx="1528125" cy="114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41101" y="2425783"/>
            <a:ext cx="1166125" cy="88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00252" y="3992275"/>
            <a:ext cx="1260625" cy="44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1712" y="3765400"/>
            <a:ext cx="1260626" cy="95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73775" y="2505712"/>
            <a:ext cx="1260626" cy="95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937450" y="3735696"/>
            <a:ext cx="1260626" cy="955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p44"/>
          <p:cNvCxnSpPr>
            <a:stCxn id="676" idx="0"/>
          </p:cNvCxnSpPr>
          <p:nvPr/>
        </p:nvCxnSpPr>
        <p:spPr>
          <a:xfrm>
            <a:off x="2604088" y="2505712"/>
            <a:ext cx="17529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44"/>
          <p:cNvCxnSpPr>
            <a:stCxn id="676" idx="2"/>
          </p:cNvCxnSpPr>
          <p:nvPr/>
        </p:nvCxnSpPr>
        <p:spPr>
          <a:xfrm flipH="1" rot="10800000">
            <a:off x="2604088" y="2722888"/>
            <a:ext cx="176100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44"/>
          <p:cNvCxnSpPr>
            <a:stCxn id="677" idx="0"/>
          </p:cNvCxnSpPr>
          <p:nvPr/>
        </p:nvCxnSpPr>
        <p:spPr>
          <a:xfrm>
            <a:off x="2567763" y="3735696"/>
            <a:ext cx="931500" cy="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44"/>
          <p:cNvCxnSpPr>
            <a:stCxn id="677" idx="2"/>
          </p:cNvCxnSpPr>
          <p:nvPr/>
        </p:nvCxnSpPr>
        <p:spPr>
          <a:xfrm flipH="1" rot="10800000">
            <a:off x="2567763" y="3920474"/>
            <a:ext cx="947700" cy="7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44"/>
          <p:cNvCxnSpPr>
            <a:stCxn id="675" idx="1"/>
          </p:cNvCxnSpPr>
          <p:nvPr/>
        </p:nvCxnSpPr>
        <p:spPr>
          <a:xfrm flipH="1" rot="10800000">
            <a:off x="271712" y="2877686"/>
            <a:ext cx="939600" cy="13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44"/>
          <p:cNvCxnSpPr>
            <a:stCxn id="675" idx="3"/>
          </p:cNvCxnSpPr>
          <p:nvPr/>
        </p:nvCxnSpPr>
        <p:spPr>
          <a:xfrm rot="10800000">
            <a:off x="1406338" y="2853386"/>
            <a:ext cx="126000" cy="13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44"/>
          <p:cNvCxnSpPr>
            <a:stCxn id="674" idx="2"/>
          </p:cNvCxnSpPr>
          <p:nvPr/>
        </p:nvCxnSpPr>
        <p:spPr>
          <a:xfrm>
            <a:off x="5330565" y="4434309"/>
            <a:ext cx="1110600" cy="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44"/>
          <p:cNvCxnSpPr>
            <a:stCxn id="674" idx="0"/>
          </p:cNvCxnSpPr>
          <p:nvPr/>
        </p:nvCxnSpPr>
        <p:spPr>
          <a:xfrm>
            <a:off x="5330565" y="3992275"/>
            <a:ext cx="1102500" cy="3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44"/>
          <p:cNvCxnSpPr>
            <a:stCxn id="673" idx="0"/>
          </p:cNvCxnSpPr>
          <p:nvPr/>
        </p:nvCxnSpPr>
        <p:spPr>
          <a:xfrm>
            <a:off x="5424163" y="2425783"/>
            <a:ext cx="93360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44"/>
          <p:cNvCxnSpPr>
            <a:stCxn id="673" idx="2"/>
          </p:cNvCxnSpPr>
          <p:nvPr/>
        </p:nvCxnSpPr>
        <p:spPr>
          <a:xfrm flipH="1" rot="10800000">
            <a:off x="5424163" y="3139701"/>
            <a:ext cx="968400" cy="1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44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689" name="Google Shape;689;p44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690" name="Google Shape;690;p44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691" name="Google Shape;691;p44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692" name="Google Shape;692;p44"/>
          <p:cNvSpPr txBox="1"/>
          <p:nvPr/>
        </p:nvSpPr>
        <p:spPr>
          <a:xfrm>
            <a:off x="935325" y="-49961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693" name="Google Shape;693;p44"/>
          <p:cNvSpPr txBox="1"/>
          <p:nvPr/>
        </p:nvSpPr>
        <p:spPr>
          <a:xfrm>
            <a:off x="1048575" y="-390852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pic>
        <p:nvPicPr>
          <p:cNvPr id="694" name="Google Shape;694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077724" y="-5292750"/>
            <a:ext cx="1440108" cy="10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555075" y="-5292751"/>
            <a:ext cx="1440100" cy="109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34425" y="-5260100"/>
            <a:ext cx="1353901" cy="102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488325" y="-5237700"/>
            <a:ext cx="1294800" cy="98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039425" y="-4154650"/>
            <a:ext cx="1454900" cy="110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572325" y="-4124223"/>
            <a:ext cx="1440100" cy="109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78700" y="-4085248"/>
            <a:ext cx="1353901" cy="102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503350" y="-4085250"/>
            <a:ext cx="1294800" cy="98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051473" y="-2875516"/>
            <a:ext cx="1294800" cy="98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346275" y="-2875537"/>
            <a:ext cx="1294800" cy="9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142050" y="-1731787"/>
            <a:ext cx="1294800" cy="98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473625" y="-1687790"/>
            <a:ext cx="1166125" cy="88356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4"/>
          <p:cNvSpPr/>
          <p:nvPr/>
        </p:nvSpPr>
        <p:spPr>
          <a:xfrm>
            <a:off x="2049300" y="-5303650"/>
            <a:ext cx="3042600" cy="22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4"/>
          <p:cNvSpPr/>
          <p:nvPr/>
        </p:nvSpPr>
        <p:spPr>
          <a:xfrm>
            <a:off x="5090425" y="-5299450"/>
            <a:ext cx="2778900" cy="22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4"/>
          <p:cNvSpPr/>
          <p:nvPr/>
        </p:nvSpPr>
        <p:spPr>
          <a:xfrm>
            <a:off x="2118625" y="-2937250"/>
            <a:ext cx="2778900" cy="22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4"/>
          <p:cNvSpPr txBox="1"/>
          <p:nvPr/>
        </p:nvSpPr>
        <p:spPr>
          <a:xfrm>
            <a:off x="782925" y="-25577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710" name="Google Shape;710;p44"/>
          <p:cNvSpPr txBox="1"/>
          <p:nvPr/>
        </p:nvSpPr>
        <p:spPr>
          <a:xfrm>
            <a:off x="896175" y="-147012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pic>
        <p:nvPicPr>
          <p:cNvPr id="711" name="Google Shape;711;p4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134425" y="-2910384"/>
            <a:ext cx="1353901" cy="102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532600" y="-2875525"/>
            <a:ext cx="1260650" cy="95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35600" y="-1766174"/>
            <a:ext cx="1440093" cy="10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575700" y="-1767130"/>
            <a:ext cx="1353901" cy="1025832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4"/>
          <p:cNvSpPr/>
          <p:nvPr/>
        </p:nvSpPr>
        <p:spPr>
          <a:xfrm>
            <a:off x="5090425" y="-2937250"/>
            <a:ext cx="2778900" cy="22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4"/>
          <p:cNvSpPr txBox="1"/>
          <p:nvPr/>
        </p:nvSpPr>
        <p:spPr>
          <a:xfrm>
            <a:off x="3199725" y="-5861275"/>
            <a:ext cx="7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f0 - f1</a:t>
            </a:r>
            <a:endParaRPr/>
          </a:p>
        </p:txBody>
      </p:sp>
      <p:sp>
        <p:nvSpPr>
          <p:cNvPr id="717" name="Google Shape;717;p44"/>
          <p:cNvSpPr txBox="1"/>
          <p:nvPr/>
        </p:nvSpPr>
        <p:spPr>
          <a:xfrm>
            <a:off x="6095325" y="-5861275"/>
            <a:ext cx="7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f1 - f2</a:t>
            </a:r>
            <a:endParaRPr/>
          </a:p>
        </p:txBody>
      </p:sp>
      <p:sp>
        <p:nvSpPr>
          <p:cNvPr id="718" name="Google Shape;718;p44"/>
          <p:cNvSpPr txBox="1"/>
          <p:nvPr/>
        </p:nvSpPr>
        <p:spPr>
          <a:xfrm>
            <a:off x="8132500" y="-424022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4</a:t>
            </a:r>
            <a:endParaRPr/>
          </a:p>
        </p:txBody>
      </p:sp>
      <p:sp>
        <p:nvSpPr>
          <p:cNvPr id="719" name="Google Shape;719;p44"/>
          <p:cNvSpPr txBox="1"/>
          <p:nvPr/>
        </p:nvSpPr>
        <p:spPr>
          <a:xfrm>
            <a:off x="8132500" y="-203042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 txBox="1"/>
          <p:nvPr/>
        </p:nvSpPr>
        <p:spPr>
          <a:xfrm>
            <a:off x="1462525" y="8188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725" name="Google Shape;725;p45"/>
          <p:cNvSpPr txBox="1"/>
          <p:nvPr/>
        </p:nvSpPr>
        <p:spPr>
          <a:xfrm>
            <a:off x="1631424" y="11992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726" name="Google Shape;726;p45"/>
          <p:cNvCxnSpPr>
            <a:endCxn id="725" idx="1"/>
          </p:cNvCxnSpPr>
          <p:nvPr/>
        </p:nvCxnSpPr>
        <p:spPr>
          <a:xfrm>
            <a:off x="1446624" y="11744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45"/>
          <p:cNvCxnSpPr>
            <a:endCxn id="725" idx="1"/>
          </p:cNvCxnSpPr>
          <p:nvPr/>
        </p:nvCxnSpPr>
        <p:spPr>
          <a:xfrm flipH="1" rot="10800000">
            <a:off x="1462524" y="13685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8" name="Google Shape;7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25" y="8067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25" y="2381529"/>
            <a:ext cx="1725722" cy="129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677" y="2165365"/>
            <a:ext cx="1843757" cy="138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186" y="2337618"/>
            <a:ext cx="1640642" cy="123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0636" y="3479261"/>
            <a:ext cx="1809286" cy="135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8319" y="3536851"/>
            <a:ext cx="1640666" cy="12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0875" y="-48525"/>
            <a:ext cx="1794846" cy="134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5176" y="-48536"/>
            <a:ext cx="1640642" cy="123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48677" y="1053201"/>
            <a:ext cx="1843757" cy="138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55178" y="1083552"/>
            <a:ext cx="1640642" cy="12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3329" y="3658702"/>
            <a:ext cx="1396609" cy="10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57194" y="2559728"/>
            <a:ext cx="1264085" cy="95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97862" y="3701765"/>
            <a:ext cx="1339774" cy="101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18663" y="2777475"/>
            <a:ext cx="956817" cy="6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83265" y="3838445"/>
            <a:ext cx="683479" cy="71683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5"/>
          <p:cNvSpPr txBox="1"/>
          <p:nvPr/>
        </p:nvSpPr>
        <p:spPr>
          <a:xfrm>
            <a:off x="48150" y="145600"/>
            <a:ext cx="302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0.02,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0.02</a:t>
            </a:r>
            <a:endParaRPr sz="1900"/>
          </a:p>
        </p:txBody>
      </p:sp>
      <p:sp>
        <p:nvSpPr>
          <p:cNvPr id="744" name="Google Shape;744;p45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745" name="Google Shape;745;p45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746" name="Google Shape;746;p45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747" name="Google Shape;747;p45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748" name="Google Shape;748;p45"/>
          <p:cNvSpPr txBox="1"/>
          <p:nvPr/>
        </p:nvSpPr>
        <p:spPr>
          <a:xfrm>
            <a:off x="97113" y="48043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749" name="Google Shape;749;p45"/>
          <p:cNvSpPr txBox="1"/>
          <p:nvPr/>
        </p:nvSpPr>
        <p:spPr>
          <a:xfrm>
            <a:off x="3077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750" name="Google Shape;750;p45"/>
          <p:cNvSpPr txBox="1"/>
          <p:nvPr/>
        </p:nvSpPr>
        <p:spPr>
          <a:xfrm>
            <a:off x="59320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751" name="Google Shape;751;p45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752" name="Google Shape;752;p45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6"/>
          <p:cNvSpPr txBox="1"/>
          <p:nvPr/>
        </p:nvSpPr>
        <p:spPr>
          <a:xfrm>
            <a:off x="1157725" y="8188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758" name="Google Shape;758;p46"/>
          <p:cNvSpPr txBox="1"/>
          <p:nvPr/>
        </p:nvSpPr>
        <p:spPr>
          <a:xfrm>
            <a:off x="1326624" y="11992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759" name="Google Shape;759;p46"/>
          <p:cNvCxnSpPr>
            <a:endCxn id="758" idx="1"/>
          </p:cNvCxnSpPr>
          <p:nvPr/>
        </p:nvCxnSpPr>
        <p:spPr>
          <a:xfrm>
            <a:off x="1141824" y="11744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46"/>
          <p:cNvCxnSpPr>
            <a:endCxn id="758" idx="1"/>
          </p:cNvCxnSpPr>
          <p:nvPr/>
        </p:nvCxnSpPr>
        <p:spPr>
          <a:xfrm flipH="1" rot="10800000">
            <a:off x="1157724" y="13685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1" name="Google Shape;7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8067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98" y="2456724"/>
            <a:ext cx="1760906" cy="132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0225" y="2397575"/>
            <a:ext cx="1825008" cy="13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0175" y="2403745"/>
            <a:ext cx="1760901" cy="132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0900" y="3766333"/>
            <a:ext cx="1703650" cy="127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7425" y="3746994"/>
            <a:ext cx="1703650" cy="127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1250" y="86556"/>
            <a:ext cx="1658226" cy="124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88125" y="47866"/>
            <a:ext cx="1760901" cy="132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89913" y="1258851"/>
            <a:ext cx="1760901" cy="132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1522" y="1297358"/>
            <a:ext cx="1658222" cy="124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8663" y="3701691"/>
            <a:ext cx="1495888" cy="113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44438" y="2579537"/>
            <a:ext cx="1394775" cy="105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44443" y="3930534"/>
            <a:ext cx="1394780" cy="105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61026" y="2821300"/>
            <a:ext cx="1030800" cy="58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1719" y="3873137"/>
            <a:ext cx="822195" cy="71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Google Shape;776;p46"/>
          <p:cNvCxnSpPr>
            <a:stCxn id="771" idx="1"/>
          </p:cNvCxnSpPr>
          <p:nvPr/>
        </p:nvCxnSpPr>
        <p:spPr>
          <a:xfrm flipH="1" rot="10800000">
            <a:off x="378663" y="3107408"/>
            <a:ext cx="1030800" cy="1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46"/>
          <p:cNvCxnSpPr>
            <a:stCxn id="771" idx="3"/>
          </p:cNvCxnSpPr>
          <p:nvPr/>
        </p:nvCxnSpPr>
        <p:spPr>
          <a:xfrm rot="10800000">
            <a:off x="1717051" y="3091208"/>
            <a:ext cx="157500" cy="11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46"/>
          <p:cNvCxnSpPr>
            <a:stCxn id="773" idx="2"/>
          </p:cNvCxnSpPr>
          <p:nvPr/>
        </p:nvCxnSpPr>
        <p:spPr>
          <a:xfrm flipH="1" rot="10800000">
            <a:off x="2741833" y="4885654"/>
            <a:ext cx="2034600" cy="1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46"/>
          <p:cNvCxnSpPr>
            <a:stCxn id="773" idx="0"/>
          </p:cNvCxnSpPr>
          <p:nvPr/>
        </p:nvCxnSpPr>
        <p:spPr>
          <a:xfrm>
            <a:off x="2741833" y="3930534"/>
            <a:ext cx="2026500" cy="7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46"/>
          <p:cNvCxnSpPr>
            <a:stCxn id="772" idx="2"/>
          </p:cNvCxnSpPr>
          <p:nvPr/>
        </p:nvCxnSpPr>
        <p:spPr>
          <a:xfrm flipH="1" rot="10800000">
            <a:off x="2741826" y="3113458"/>
            <a:ext cx="1961700" cy="5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46"/>
          <p:cNvCxnSpPr>
            <a:stCxn id="772" idx="0"/>
          </p:cNvCxnSpPr>
          <p:nvPr/>
        </p:nvCxnSpPr>
        <p:spPr>
          <a:xfrm>
            <a:off x="2741826" y="2579537"/>
            <a:ext cx="200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46"/>
          <p:cNvCxnSpPr>
            <a:stCxn id="775" idx="2"/>
          </p:cNvCxnSpPr>
          <p:nvPr/>
        </p:nvCxnSpPr>
        <p:spPr>
          <a:xfrm flipH="1" rot="10800000">
            <a:off x="5342816" y="4547812"/>
            <a:ext cx="7425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46"/>
          <p:cNvCxnSpPr>
            <a:stCxn id="775" idx="0"/>
          </p:cNvCxnSpPr>
          <p:nvPr/>
        </p:nvCxnSpPr>
        <p:spPr>
          <a:xfrm>
            <a:off x="5342816" y="3873137"/>
            <a:ext cx="7281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46"/>
          <p:cNvCxnSpPr>
            <a:stCxn id="774" idx="2"/>
          </p:cNvCxnSpPr>
          <p:nvPr/>
        </p:nvCxnSpPr>
        <p:spPr>
          <a:xfrm flipH="1" rot="10800000">
            <a:off x="5376426" y="3244911"/>
            <a:ext cx="805800" cy="1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46"/>
          <p:cNvCxnSpPr>
            <a:stCxn id="774" idx="0"/>
          </p:cNvCxnSpPr>
          <p:nvPr/>
        </p:nvCxnSpPr>
        <p:spPr>
          <a:xfrm>
            <a:off x="5376426" y="2821300"/>
            <a:ext cx="775500" cy="1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" name="Google Shape;786;p46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0.03,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0.03</a:t>
            </a:r>
            <a:endParaRPr sz="1900"/>
          </a:p>
        </p:txBody>
      </p:sp>
      <p:sp>
        <p:nvSpPr>
          <p:cNvPr id="787" name="Google Shape;787;p46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788" name="Google Shape;788;p46"/>
          <p:cNvSpPr txBox="1"/>
          <p:nvPr/>
        </p:nvSpPr>
        <p:spPr>
          <a:xfrm>
            <a:off x="3458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789" name="Google Shape;789;p46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790" name="Google Shape;790;p46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791" name="Google Shape;791;p46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792" name="Google Shape;792;p46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793" name="Google Shape;793;p46"/>
          <p:cNvSpPr txBox="1"/>
          <p:nvPr/>
        </p:nvSpPr>
        <p:spPr>
          <a:xfrm>
            <a:off x="57796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794" name="Google Shape;794;p46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795" name="Google Shape;795;p46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7"/>
          <p:cNvSpPr txBox="1"/>
          <p:nvPr/>
        </p:nvSpPr>
        <p:spPr>
          <a:xfrm>
            <a:off x="1157725" y="10474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801" name="Google Shape;801;p47"/>
          <p:cNvSpPr txBox="1"/>
          <p:nvPr/>
        </p:nvSpPr>
        <p:spPr>
          <a:xfrm>
            <a:off x="1326624" y="14278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802" name="Google Shape;802;p47"/>
          <p:cNvCxnSpPr>
            <a:endCxn id="801" idx="1"/>
          </p:cNvCxnSpPr>
          <p:nvPr/>
        </p:nvCxnSpPr>
        <p:spPr>
          <a:xfrm>
            <a:off x="1141824" y="14030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47"/>
          <p:cNvCxnSpPr>
            <a:endCxn id="801" idx="1"/>
          </p:cNvCxnSpPr>
          <p:nvPr/>
        </p:nvCxnSpPr>
        <p:spPr>
          <a:xfrm flipH="1" rot="10800000">
            <a:off x="1157724" y="15971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4" name="Google Shape;8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10353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5" y="2388025"/>
            <a:ext cx="1779650" cy="133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0052" y="2273258"/>
            <a:ext cx="1691286" cy="126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2104" y="2313894"/>
            <a:ext cx="1616723" cy="121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9425" y="3645100"/>
            <a:ext cx="1691301" cy="126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4927" y="3608935"/>
            <a:ext cx="1691285" cy="12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7970" y="4100"/>
            <a:ext cx="1691285" cy="126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2212" y="80300"/>
            <a:ext cx="1616714" cy="121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69440" y="1116537"/>
            <a:ext cx="1691285" cy="126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52200" y="1157575"/>
            <a:ext cx="1616725" cy="121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90964" y="2552659"/>
            <a:ext cx="727306" cy="68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75299" y="3855866"/>
            <a:ext cx="558655" cy="76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1613" y="3646125"/>
            <a:ext cx="1411524" cy="10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66950" y="2414441"/>
            <a:ext cx="1334878" cy="10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66951" y="3737435"/>
            <a:ext cx="1334886" cy="10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7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0.04,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0.04</a:t>
            </a:r>
            <a:endParaRPr sz="1900"/>
          </a:p>
        </p:txBody>
      </p:sp>
      <p:sp>
        <p:nvSpPr>
          <p:cNvPr id="820" name="Google Shape;820;p47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821" name="Google Shape;821;p47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822" name="Google Shape;822;p47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823" name="Google Shape;823;p47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824" name="Google Shape;824;p47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825" name="Google Shape;825;p47"/>
          <p:cNvSpPr txBox="1"/>
          <p:nvPr/>
        </p:nvSpPr>
        <p:spPr>
          <a:xfrm>
            <a:off x="37628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826" name="Google Shape;826;p47"/>
          <p:cNvSpPr txBox="1"/>
          <p:nvPr/>
        </p:nvSpPr>
        <p:spPr>
          <a:xfrm>
            <a:off x="58558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827" name="Google Shape;827;p47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828" name="Google Shape;828;p47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/>
          <p:nvPr/>
        </p:nvSpPr>
        <p:spPr>
          <a:xfrm>
            <a:off x="11577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834" name="Google Shape;834;p48"/>
          <p:cNvSpPr txBox="1"/>
          <p:nvPr/>
        </p:nvSpPr>
        <p:spPr>
          <a:xfrm>
            <a:off x="13266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835" name="Google Shape;835;p48"/>
          <p:cNvCxnSpPr>
            <a:endCxn id="834" idx="1"/>
          </p:cNvCxnSpPr>
          <p:nvPr/>
        </p:nvCxnSpPr>
        <p:spPr>
          <a:xfrm>
            <a:off x="11418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48"/>
          <p:cNvCxnSpPr>
            <a:endCxn id="834" idx="1"/>
          </p:cNvCxnSpPr>
          <p:nvPr/>
        </p:nvCxnSpPr>
        <p:spPr>
          <a:xfrm flipH="1" rot="10800000">
            <a:off x="11577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7" name="Google Shape;8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25" y="2623979"/>
            <a:ext cx="1662200" cy="12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4650" y="2534893"/>
            <a:ext cx="1662200" cy="124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5150" y="2534890"/>
            <a:ext cx="1512304" cy="1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9600" y="3825387"/>
            <a:ext cx="1512301" cy="1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4750" y="3825387"/>
            <a:ext cx="1433101" cy="10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9200" y="183888"/>
            <a:ext cx="1433104" cy="10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95150" y="213587"/>
            <a:ext cx="1433101" cy="10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69600" y="1329688"/>
            <a:ext cx="1512301" cy="1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52900" y="1417553"/>
            <a:ext cx="1317600" cy="98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1975" y="3795000"/>
            <a:ext cx="1317599" cy="99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86225" y="2646599"/>
            <a:ext cx="1317599" cy="9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17475" y="3869657"/>
            <a:ext cx="1317599" cy="99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42300" y="2601725"/>
            <a:ext cx="11049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88287" y="3883563"/>
            <a:ext cx="1012922" cy="9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8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0.05,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0.05</a:t>
            </a:r>
            <a:endParaRPr sz="1900"/>
          </a:p>
        </p:txBody>
      </p:sp>
      <p:sp>
        <p:nvSpPr>
          <p:cNvPr id="853" name="Google Shape;853;p48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854" name="Google Shape;854;p48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855" name="Google Shape;855;p48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856" name="Google Shape;856;p48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857" name="Google Shape;857;p48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858" name="Google Shape;858;p48"/>
          <p:cNvSpPr txBox="1"/>
          <p:nvPr/>
        </p:nvSpPr>
        <p:spPr>
          <a:xfrm>
            <a:off x="37628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859" name="Google Shape;859;p48"/>
          <p:cNvSpPr txBox="1"/>
          <p:nvPr/>
        </p:nvSpPr>
        <p:spPr>
          <a:xfrm>
            <a:off x="61606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860" name="Google Shape;860;p48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861" name="Google Shape;861;p48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9"/>
          <p:cNvSpPr txBox="1"/>
          <p:nvPr/>
        </p:nvSpPr>
        <p:spPr>
          <a:xfrm>
            <a:off x="11577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867" name="Google Shape;867;p49"/>
          <p:cNvSpPr txBox="1"/>
          <p:nvPr/>
        </p:nvSpPr>
        <p:spPr>
          <a:xfrm>
            <a:off x="13266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868" name="Google Shape;868;p49"/>
          <p:cNvCxnSpPr>
            <a:endCxn id="867" idx="1"/>
          </p:cNvCxnSpPr>
          <p:nvPr/>
        </p:nvCxnSpPr>
        <p:spPr>
          <a:xfrm>
            <a:off x="11418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49"/>
          <p:cNvCxnSpPr>
            <a:endCxn id="867" idx="1"/>
          </p:cNvCxnSpPr>
          <p:nvPr/>
        </p:nvCxnSpPr>
        <p:spPr>
          <a:xfrm flipH="1" rot="10800000">
            <a:off x="11577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0" name="Google Shape;8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38" y="2371951"/>
            <a:ext cx="1689675" cy="126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375" y="2255181"/>
            <a:ext cx="1747301" cy="131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3275" y="2365950"/>
            <a:ext cx="1641150" cy="12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7312" y="3502450"/>
            <a:ext cx="1689675" cy="12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900" y="3512619"/>
            <a:ext cx="1641150" cy="123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3014" y="69000"/>
            <a:ext cx="1545574" cy="115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8900" y="131906"/>
            <a:ext cx="1545574" cy="115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97108" y="1158800"/>
            <a:ext cx="1689629" cy="12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58900" y="1225277"/>
            <a:ext cx="1641150" cy="12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7708" y="3600178"/>
            <a:ext cx="1348056" cy="102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23150" y="2387175"/>
            <a:ext cx="1402125" cy="106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55525" y="3604875"/>
            <a:ext cx="1402142" cy="10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10525" y="2709333"/>
            <a:ext cx="1085150" cy="67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36561" y="3914242"/>
            <a:ext cx="959115" cy="568358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9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0.06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0.06</a:t>
            </a:r>
            <a:endParaRPr sz="1900"/>
          </a:p>
        </p:txBody>
      </p:sp>
      <p:sp>
        <p:nvSpPr>
          <p:cNvPr id="886" name="Google Shape;886;p49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887" name="Google Shape;887;p49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888" name="Google Shape;888;p49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889" name="Google Shape;889;p49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890" name="Google Shape;890;p49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891" name="Google Shape;891;p49"/>
          <p:cNvSpPr txBox="1"/>
          <p:nvPr/>
        </p:nvSpPr>
        <p:spPr>
          <a:xfrm>
            <a:off x="3458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892" name="Google Shape;892;p49"/>
          <p:cNvSpPr txBox="1"/>
          <p:nvPr/>
        </p:nvSpPr>
        <p:spPr>
          <a:xfrm>
            <a:off x="6008275" y="4781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893" name="Google Shape;893;p49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894" name="Google Shape;894;p49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0"/>
          <p:cNvSpPr txBox="1"/>
          <p:nvPr/>
        </p:nvSpPr>
        <p:spPr>
          <a:xfrm>
            <a:off x="11577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900" name="Google Shape;900;p50"/>
          <p:cNvSpPr txBox="1"/>
          <p:nvPr/>
        </p:nvSpPr>
        <p:spPr>
          <a:xfrm>
            <a:off x="13266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901" name="Google Shape;901;p50"/>
          <p:cNvCxnSpPr>
            <a:endCxn id="900" idx="1"/>
          </p:cNvCxnSpPr>
          <p:nvPr/>
        </p:nvCxnSpPr>
        <p:spPr>
          <a:xfrm>
            <a:off x="11418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50"/>
          <p:cNvCxnSpPr>
            <a:endCxn id="900" idx="1"/>
          </p:cNvCxnSpPr>
          <p:nvPr/>
        </p:nvCxnSpPr>
        <p:spPr>
          <a:xfrm flipH="1" rot="10800000">
            <a:off x="11577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3" name="Google Shape;9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3" y="2231226"/>
            <a:ext cx="1687000" cy="126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695" y="2169513"/>
            <a:ext cx="1739262" cy="130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9275" y="2158975"/>
            <a:ext cx="1687000" cy="1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9443" y="3394498"/>
            <a:ext cx="1849770" cy="138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0850" y="3493250"/>
            <a:ext cx="1687000" cy="1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8906" y="-389994"/>
            <a:ext cx="1890304" cy="141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4650" y="-313776"/>
            <a:ext cx="1687000" cy="1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95263" y="969378"/>
            <a:ext cx="1777565" cy="133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99275" y="975188"/>
            <a:ext cx="1637750" cy="122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6508" y="3552902"/>
            <a:ext cx="1391651" cy="105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29001" y="2289183"/>
            <a:ext cx="1405694" cy="106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29014" y="3555616"/>
            <a:ext cx="1405669" cy="106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31475" y="2327902"/>
            <a:ext cx="958850" cy="89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29925" y="3620986"/>
            <a:ext cx="958850" cy="10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50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0.07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0.07</a:t>
            </a:r>
            <a:endParaRPr sz="1900"/>
          </a:p>
        </p:txBody>
      </p:sp>
      <p:sp>
        <p:nvSpPr>
          <p:cNvPr id="919" name="Google Shape;919;p50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920" name="Google Shape;920;p50"/>
          <p:cNvSpPr txBox="1"/>
          <p:nvPr/>
        </p:nvSpPr>
        <p:spPr>
          <a:xfrm>
            <a:off x="3458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921" name="Google Shape;921;p50"/>
          <p:cNvSpPr txBox="1"/>
          <p:nvPr/>
        </p:nvSpPr>
        <p:spPr>
          <a:xfrm>
            <a:off x="6290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922" name="Google Shape;922;p50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923" name="Google Shape;923;p50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924" name="Google Shape;924;p50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925" name="Google Shape;925;p50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926" name="Google Shape;926;p50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927" name="Google Shape;927;p50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1"/>
          <p:cNvSpPr txBox="1"/>
          <p:nvPr/>
        </p:nvSpPr>
        <p:spPr>
          <a:xfrm>
            <a:off x="10053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933" name="Google Shape;933;p51"/>
          <p:cNvSpPr txBox="1"/>
          <p:nvPr/>
        </p:nvSpPr>
        <p:spPr>
          <a:xfrm>
            <a:off x="11742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934" name="Google Shape;934;p51"/>
          <p:cNvCxnSpPr>
            <a:endCxn id="933" idx="1"/>
          </p:cNvCxnSpPr>
          <p:nvPr/>
        </p:nvCxnSpPr>
        <p:spPr>
          <a:xfrm>
            <a:off x="9894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51"/>
          <p:cNvCxnSpPr>
            <a:endCxn id="933" idx="1"/>
          </p:cNvCxnSpPr>
          <p:nvPr/>
        </p:nvCxnSpPr>
        <p:spPr>
          <a:xfrm flipH="1" rot="10800000">
            <a:off x="10053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6" name="Google Shape;9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" y="2412162"/>
            <a:ext cx="1646050" cy="123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901" y="2385105"/>
            <a:ext cx="1697275" cy="127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825" y="2355801"/>
            <a:ext cx="1646050" cy="12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0050" y="3590325"/>
            <a:ext cx="1782150" cy="1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5825" y="3657425"/>
            <a:ext cx="1646050" cy="123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8038" y="0"/>
            <a:ext cx="1697275" cy="12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5825" y="0"/>
            <a:ext cx="1588501" cy="119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38038" y="1179864"/>
            <a:ext cx="1697275" cy="127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44600" y="1224080"/>
            <a:ext cx="1697275" cy="127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7944" y="3775926"/>
            <a:ext cx="1366468" cy="103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07437" y="2503883"/>
            <a:ext cx="1366476" cy="103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63063" y="3775922"/>
            <a:ext cx="1366476" cy="103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59125" y="2571750"/>
            <a:ext cx="12763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06400" y="3966775"/>
            <a:ext cx="9144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51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0.08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0.08</a:t>
            </a:r>
            <a:endParaRPr sz="1900"/>
          </a:p>
        </p:txBody>
      </p:sp>
      <p:sp>
        <p:nvSpPr>
          <p:cNvPr id="952" name="Google Shape;952;p51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953" name="Google Shape;953;p51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954" name="Google Shape;954;p51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955" name="Google Shape;955;p51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956" name="Google Shape;956;p51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957" name="Google Shape;957;p51"/>
          <p:cNvSpPr txBox="1"/>
          <p:nvPr/>
        </p:nvSpPr>
        <p:spPr>
          <a:xfrm>
            <a:off x="34580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958" name="Google Shape;958;p51"/>
          <p:cNvSpPr txBox="1"/>
          <p:nvPr/>
        </p:nvSpPr>
        <p:spPr>
          <a:xfrm>
            <a:off x="61377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959" name="Google Shape;959;p51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960" name="Google Shape;960;p51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6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Evaluation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 </a:t>
            </a:r>
            <a:r>
              <a:rPr lang="zh-CN">
                <a:solidFill>
                  <a:srgbClr val="666666"/>
                </a:solidFill>
              </a:rPr>
              <a:t>5_cluster_trans_split_overlap_contract</a:t>
            </a:r>
            <a:endParaRPr>
              <a:solidFill>
                <a:srgbClr val="66666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(trans + contract) -&gt; (overlap + contract) -&gt; </a:t>
            </a:r>
            <a:r>
              <a:rPr b="1" lang="zh-CN">
                <a:solidFill>
                  <a:srgbClr val="666666"/>
                </a:solidFill>
              </a:rPr>
              <a:t>(split by random selection)</a:t>
            </a:r>
            <a:r>
              <a:rPr b="1" lang="zh-CN"/>
              <a:t> </a:t>
            </a:r>
            <a:r>
              <a:rPr lang="zh-CN"/>
              <a:t>= four time frames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 sz="1800"/>
              <a:t>IF: JT &amp; DT, different gamma (3 values)?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the smoothing effect becomes worse as we increase gamma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romanLcPeriod"/>
            </a:pPr>
            <a:r>
              <a:rPr b="1" lang="zh-CN" sz="1800">
                <a:solidFill>
                  <a:srgbClr val="FF0000"/>
                </a:solidFill>
              </a:rPr>
              <a:t>“gamma curve”: not good </a:t>
            </a:r>
            <a:endParaRPr b="1" sz="1800">
              <a:solidFill>
                <a:srgbClr val="FF0000"/>
              </a:solidFill>
            </a:endParaRPr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fix gamma to .1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 sz="1800"/>
              <a:t>IF: 4 Tsne</a:t>
            </a:r>
            <a:endParaRPr sz="1800"/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stress error, kl divergence, knn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// </a:t>
            </a:r>
            <a:r>
              <a:rPr lang="zh-CN" sz="1800"/>
              <a:t>Dataset: * 6_cluster_dist_trans_overlap </a:t>
            </a:r>
            <a:endParaRPr sz="1800">
              <a:solidFill>
                <a:srgbClr val="FF000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*10_cluster_contract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 vgg 10 class (qualitative)</a:t>
            </a:r>
            <a:r>
              <a:rPr lang="zh-CN"/>
              <a:t> + </a:t>
            </a:r>
            <a:r>
              <a:rPr lang="zh-CN">
                <a:solidFill>
                  <a:srgbClr val="FF0000"/>
                </a:solidFill>
              </a:rPr>
              <a:t>//</a:t>
            </a:r>
            <a:r>
              <a:rPr lang="zh-CN"/>
              <a:t> </a:t>
            </a:r>
            <a:r>
              <a:rPr b="1" lang="zh-CN">
                <a:solidFill>
                  <a:srgbClr val="FF0000"/>
                </a:solidFill>
              </a:rPr>
              <a:t>(edge + any other DR) on vgg 10: not done yet</a:t>
            </a:r>
            <a:endParaRPr b="1">
              <a:solidFill>
                <a:srgbClr val="FF000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AutoNum type="arabicPeriod"/>
            </a:pPr>
            <a:r>
              <a:rPr b="1" lang="zh-CN">
                <a:solidFill>
                  <a:srgbClr val="666666"/>
                </a:solidFill>
              </a:rPr>
              <a:t>Dataset: * synthetic MNIST dataset + quantitative 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2"/>
          <p:cNvSpPr txBox="1"/>
          <p:nvPr/>
        </p:nvSpPr>
        <p:spPr>
          <a:xfrm>
            <a:off x="1081525" y="10474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966" name="Google Shape;966;p52"/>
          <p:cNvSpPr txBox="1"/>
          <p:nvPr/>
        </p:nvSpPr>
        <p:spPr>
          <a:xfrm>
            <a:off x="1250424" y="14278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967" name="Google Shape;967;p52"/>
          <p:cNvCxnSpPr>
            <a:endCxn id="966" idx="1"/>
          </p:cNvCxnSpPr>
          <p:nvPr/>
        </p:nvCxnSpPr>
        <p:spPr>
          <a:xfrm>
            <a:off x="1065624" y="14030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2"/>
          <p:cNvCxnSpPr>
            <a:endCxn id="966" idx="1"/>
          </p:cNvCxnSpPr>
          <p:nvPr/>
        </p:nvCxnSpPr>
        <p:spPr>
          <a:xfrm flipH="1" rot="10800000">
            <a:off x="1081524" y="15971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9" name="Google Shape;9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25" y="10353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50" y="2524349"/>
            <a:ext cx="1683150" cy="126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175" y="2586938"/>
            <a:ext cx="1521651" cy="11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100" y="2533825"/>
            <a:ext cx="1521650" cy="114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1666" y="3716241"/>
            <a:ext cx="1589446" cy="119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7884" y="3764919"/>
            <a:ext cx="1521662" cy="11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3468" y="145589"/>
            <a:ext cx="1589446" cy="119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51675" y="80650"/>
            <a:ext cx="1521675" cy="114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77260" y="1273324"/>
            <a:ext cx="1589477" cy="119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75200" y="1222673"/>
            <a:ext cx="1521675" cy="114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675" y="3688170"/>
            <a:ext cx="1436950" cy="108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10925" y="2644650"/>
            <a:ext cx="1353901" cy="102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67450" y="3688150"/>
            <a:ext cx="1436950" cy="108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97275" y="2778871"/>
            <a:ext cx="1030600" cy="75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42925" y="4093288"/>
            <a:ext cx="1030588" cy="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52"/>
          <p:cNvSpPr txBox="1"/>
          <p:nvPr/>
        </p:nvSpPr>
        <p:spPr>
          <a:xfrm>
            <a:off x="48150" y="145600"/>
            <a:ext cx="292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"gamma": 0.09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"dynamic_lambda": 0.09</a:t>
            </a:r>
            <a:endParaRPr sz="1900"/>
          </a:p>
        </p:txBody>
      </p:sp>
      <p:sp>
        <p:nvSpPr>
          <p:cNvPr id="985" name="Google Shape;985;p52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986" name="Google Shape;986;p52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987" name="Google Shape;987;p52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988" name="Google Shape;988;p52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989" name="Google Shape;989;p52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990" name="Google Shape;990;p52"/>
          <p:cNvSpPr txBox="1"/>
          <p:nvPr/>
        </p:nvSpPr>
        <p:spPr>
          <a:xfrm>
            <a:off x="37628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991" name="Google Shape;991;p52"/>
          <p:cNvSpPr txBox="1"/>
          <p:nvPr/>
        </p:nvSpPr>
        <p:spPr>
          <a:xfrm>
            <a:off x="6290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992" name="Google Shape;992;p52"/>
          <p:cNvSpPr txBox="1"/>
          <p:nvPr/>
        </p:nvSpPr>
        <p:spPr>
          <a:xfrm>
            <a:off x="2180325" y="-26622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993" name="Google Shape;993;p52"/>
          <p:cNvSpPr txBox="1"/>
          <p:nvPr/>
        </p:nvSpPr>
        <p:spPr>
          <a:xfrm>
            <a:off x="2276325" y="-12144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5_cluster_trans_overlap_split_contract</a:t>
            </a:r>
            <a:endParaRPr/>
          </a:p>
        </p:txBody>
      </p:sp>
      <p:sp>
        <p:nvSpPr>
          <p:cNvPr id="999" name="Google Shape;999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split in k-means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4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005" name="Google Shape;1005;p54"/>
          <p:cNvSpPr txBox="1"/>
          <p:nvPr/>
        </p:nvSpPr>
        <p:spPr>
          <a:xfrm>
            <a:off x="20804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006" name="Google Shape;1006;p54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007" name="Google Shape;1007;p54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008" name="Google Shape;1008;p54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009" name="Google Shape;1009;p54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010" name="Google Shape;1010;p54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011" name="Google Shape;1011;p54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012" name="Google Shape;10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1200"/>
            <a:ext cx="2161475" cy="16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450" y="2359500"/>
            <a:ext cx="1686725" cy="12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875" y="2383837"/>
            <a:ext cx="1621875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450" y="2359500"/>
            <a:ext cx="1588501" cy="119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3776" y="3567674"/>
            <a:ext cx="1703400" cy="127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5875" y="3598244"/>
            <a:ext cx="1621875" cy="121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0600" y="3623281"/>
            <a:ext cx="1588501" cy="1191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024" name="Google Shape;1024;p55"/>
          <p:cNvSpPr txBox="1"/>
          <p:nvPr/>
        </p:nvSpPr>
        <p:spPr>
          <a:xfrm>
            <a:off x="20804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025" name="Google Shape;1025;p55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026" name="Google Shape;1026;p55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027" name="Google Shape;1027;p55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028" name="Google Shape;1028;p55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029" name="Google Shape;1029;p55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030" name="Google Shape;1030;p55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031" name="Google Shape;10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5345"/>
            <a:ext cx="1588499" cy="119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875" y="2367725"/>
            <a:ext cx="1688856" cy="12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051" y="2367720"/>
            <a:ext cx="1688850" cy="126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3270" y="2367725"/>
            <a:ext cx="1688850" cy="126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50" y="3634351"/>
            <a:ext cx="1471200" cy="110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8050" y="3590350"/>
            <a:ext cx="1588506" cy="11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36426" y="3634350"/>
            <a:ext cx="1558026" cy="116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24325" y="3666911"/>
            <a:ext cx="1471200" cy="110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131525"/>
            <a:ext cx="1588501" cy="119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76700" y="1175512"/>
            <a:ext cx="1471205" cy="1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18950" y="1131532"/>
            <a:ext cx="1558026" cy="116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5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83287" y="1109113"/>
            <a:ext cx="1648274" cy="12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5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14750" y="-535425"/>
            <a:ext cx="17145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5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83275" y="-752325"/>
            <a:ext cx="1648275" cy="126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5_cluster_trans_overlap_split_contract_2</a:t>
            </a:r>
            <a:endParaRPr/>
          </a:p>
        </p:txBody>
      </p:sp>
      <p:sp>
        <p:nvSpPr>
          <p:cNvPr id="1050" name="Google Shape;1050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split in random select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056" name="Google Shape;1056;p57"/>
          <p:cNvSpPr txBox="1"/>
          <p:nvPr/>
        </p:nvSpPr>
        <p:spPr>
          <a:xfrm>
            <a:off x="20804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057" name="Google Shape;1057;p57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058" name="Google Shape;1058;p57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059" name="Google Shape;1059;p57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061" name="Google Shape;1061;p57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062" name="Google Shape;1062;p57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063" name="Google Shape;10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5" y="1688550"/>
            <a:ext cx="1837800" cy="1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125" y="3364950"/>
            <a:ext cx="1837837" cy="1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125" y="3364950"/>
            <a:ext cx="1837800" cy="1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150" y="3448200"/>
            <a:ext cx="1726800" cy="12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1625" y="2153100"/>
            <a:ext cx="1726800" cy="12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7075" y="2153125"/>
            <a:ext cx="1800850" cy="135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1975" y="2180863"/>
            <a:ext cx="1726800" cy="129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84600" y="921058"/>
            <a:ext cx="1800850" cy="135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32375" y="967796"/>
            <a:ext cx="1676200" cy="125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9575" y="1014574"/>
            <a:ext cx="1676200" cy="125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5_cluster_trans_overlap_split_contract_3</a:t>
            </a:r>
            <a:endParaRPr/>
          </a:p>
        </p:txBody>
      </p:sp>
      <p:sp>
        <p:nvSpPr>
          <p:cNvPr id="1078" name="Google Shape;1078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split in k-means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9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084" name="Google Shape;1084;p59"/>
          <p:cNvSpPr txBox="1"/>
          <p:nvPr/>
        </p:nvSpPr>
        <p:spPr>
          <a:xfrm>
            <a:off x="20804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085" name="Google Shape;1085;p59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086" name="Google Shape;1086;p59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087" name="Google Shape;1087;p59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088" name="Google Shape;1088;p59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089" name="Google Shape;1089;p59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090" name="Google Shape;1090;p59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091" name="Google Shape;10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5" y="2369450"/>
            <a:ext cx="1983899" cy="148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850" y="2429975"/>
            <a:ext cx="1797774" cy="13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412" y="2429988"/>
            <a:ext cx="1797774" cy="134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6100" y="2429969"/>
            <a:ext cx="1674195" cy="1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5825" y="3857370"/>
            <a:ext cx="1797750" cy="13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3575" y="3857365"/>
            <a:ext cx="1797774" cy="134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28400" y="3717771"/>
            <a:ext cx="1983883" cy="148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Quantitative Analysis</a:t>
            </a:r>
            <a:endParaRPr/>
          </a:p>
        </p:txBody>
      </p:sp>
      <p:sp>
        <p:nvSpPr>
          <p:cNvPr id="1103" name="Google Shape;110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Not finished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Quantitative measures</a:t>
            </a:r>
            <a:endParaRPr/>
          </a:p>
        </p:txBody>
      </p:sp>
      <p:sp>
        <p:nvSpPr>
          <p:cNvPr id="1109" name="Google Shape;1109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KL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Stress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KNN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preservation of </a:t>
            </a:r>
            <a:r>
              <a:rPr lang="zh-CN"/>
              <a:t>microscopic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KNC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preservation of meso-scopic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zh-CN">
                <a:solidFill>
                  <a:srgbClr val="FF0000"/>
                </a:solidFill>
              </a:rPr>
              <a:t>BUT doesn’t favour Joint t-SNE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CPD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preservation of </a:t>
            </a:r>
            <a:r>
              <a:rPr lang="zh-CN"/>
              <a:t>macroscropic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not used at the moment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</a:t>
            </a:r>
            <a:endParaRPr/>
          </a:p>
        </p:txBody>
      </p:sp>
      <p:pic>
        <p:nvPicPr>
          <p:cNvPr id="1110" name="Google Shape;11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175" y="567925"/>
            <a:ext cx="3698125" cy="40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1"/>
          <p:cNvSpPr txBox="1"/>
          <p:nvPr/>
        </p:nvSpPr>
        <p:spPr>
          <a:xfrm>
            <a:off x="4811450" y="4645075"/>
            <a:ext cx="450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chemeClr val="dk1"/>
                </a:solidFill>
              </a:rPr>
              <a:t>The art of using t-SNE for single-cell transcriptomics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300">
                <a:solidFill>
                  <a:schemeClr val="dk1"/>
                </a:solidFill>
              </a:rPr>
              <a:t>Dmitry Kobak &amp; Philipp Berens</a:t>
            </a:r>
            <a:endParaRPr i="1" sz="1300">
              <a:solidFill>
                <a:schemeClr val="dk1"/>
              </a:solidFill>
            </a:endParaRPr>
          </a:p>
        </p:txBody>
      </p:sp>
      <p:sp>
        <p:nvSpPr>
          <p:cNvPr id="1112" name="Google Shape;1112;p61"/>
          <p:cNvSpPr/>
          <p:nvPr/>
        </p:nvSpPr>
        <p:spPr>
          <a:xfrm>
            <a:off x="6450800" y="1650200"/>
            <a:ext cx="567900" cy="43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1"/>
          <p:cNvSpPr/>
          <p:nvPr/>
        </p:nvSpPr>
        <p:spPr>
          <a:xfrm>
            <a:off x="8264400" y="2188375"/>
            <a:ext cx="567900" cy="43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1"/>
          <p:cNvSpPr/>
          <p:nvPr/>
        </p:nvSpPr>
        <p:spPr>
          <a:xfrm>
            <a:off x="6450800" y="4205575"/>
            <a:ext cx="567900" cy="43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1"/>
          <p:cNvSpPr/>
          <p:nvPr/>
        </p:nvSpPr>
        <p:spPr>
          <a:xfrm>
            <a:off x="8264400" y="4205575"/>
            <a:ext cx="567900" cy="43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Evaluation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 6_cluster_dist_trans_overlap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77777"/>
              <a:buAutoNum type="alphaLcPeriod"/>
            </a:pPr>
            <a:r>
              <a:rPr lang="zh-CN" sz="1800"/>
              <a:t>IF: 4 Tsne</a:t>
            </a:r>
            <a:endParaRPr sz="1800"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stress error, kl divergence, knn</a:t>
            </a:r>
            <a:endParaRPr sz="180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*10_cluster_contract (from D</a:t>
            </a:r>
            <a:r>
              <a:rPr lang="zh-CN"/>
              <a:t>T Paper)</a:t>
            </a:r>
            <a:endParaRPr sz="18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77777"/>
              <a:buAutoNum type="alphaLcPeriod"/>
            </a:pPr>
            <a:r>
              <a:rPr lang="zh-CN" sz="1800"/>
              <a:t>IF: 4 Tsne</a:t>
            </a:r>
            <a:endParaRPr sz="1800"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stress error, kl divergence, knn</a:t>
            </a:r>
            <a:endParaRPr sz="1800"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 sz="1800"/>
              <a:t>absolute positions are not good, but still equidistant</a:t>
            </a:r>
            <a:endParaRPr sz="180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z="1800"/>
              <a:t>Dataset: * vgg 10 class</a:t>
            </a:r>
            <a:endParaRPr sz="18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77777"/>
              <a:buAutoNum type="alphaLcPeriod"/>
            </a:pPr>
            <a:r>
              <a:rPr lang="zh-CN" sz="1800"/>
              <a:t>IF: 4 Tsne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DT fails when the entire dataset is used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No quantitiative result (no ground-truth)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Two kinds of dogs are separated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A small cluster of cats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Red clusters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zh-CN"/>
              <a:t>last CNN -&gt; first FC changes the structure a lot (histogram of similarities?)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used</a:t>
            </a:r>
            <a:endParaRPr/>
          </a:p>
        </p:txBody>
      </p:sp>
      <p:sp>
        <p:nvSpPr>
          <p:cNvPr id="1121" name="Google Shape;112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* </a:t>
            </a:r>
            <a:r>
              <a:rPr lang="zh-CN"/>
              <a:t>5_cluster_trans_overlap_contract.bak2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* </a:t>
            </a:r>
            <a:r>
              <a:rPr lang="zh-CN"/>
              <a:t>6_cluster_dist_trans_overlap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*10_cluster_contract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* vgg 10 class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22" name="Google Shape;1122;p62"/>
          <p:cNvSpPr txBox="1"/>
          <p:nvPr/>
        </p:nvSpPr>
        <p:spPr>
          <a:xfrm>
            <a:off x="1112400" y="3503800"/>
            <a:ext cx="691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Parameters:  </a:t>
            </a:r>
            <a:r>
              <a:rPr lang="zh-CN" sz="1900">
                <a:solidFill>
                  <a:schemeClr val="dk1"/>
                </a:solidFill>
              </a:rPr>
              <a:t>gamma=0.1,  dynamic_lambda = 0.1</a:t>
            </a:r>
            <a:endParaRPr sz="1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3"/>
          <p:cNvSpPr txBox="1"/>
          <p:nvPr/>
        </p:nvSpPr>
        <p:spPr>
          <a:xfrm>
            <a:off x="152400" y="152400"/>
            <a:ext cx="55281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22">
                <a:solidFill>
                  <a:schemeClr val="dk1"/>
                </a:solidFill>
              </a:rPr>
              <a:t>5_cluster_trans_overlap_contract.bak2</a:t>
            </a:r>
            <a:endParaRPr/>
          </a:p>
        </p:txBody>
      </p:sp>
      <p:sp>
        <p:nvSpPr>
          <p:cNvPr id="1128" name="Google Shape;1128;p63"/>
          <p:cNvSpPr txBox="1"/>
          <p:nvPr/>
        </p:nvSpPr>
        <p:spPr>
          <a:xfrm>
            <a:off x="1157725" y="971225"/>
            <a:ext cx="12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0. translation</a:t>
            </a:r>
            <a:endParaRPr sz="1000"/>
          </a:p>
        </p:txBody>
      </p:sp>
      <p:sp>
        <p:nvSpPr>
          <p:cNvPr id="1129" name="Google Shape;1129;p63"/>
          <p:cNvSpPr txBox="1"/>
          <p:nvPr/>
        </p:nvSpPr>
        <p:spPr>
          <a:xfrm>
            <a:off x="1326624" y="1351600"/>
            <a:ext cx="10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step 1. overlap</a:t>
            </a:r>
            <a:endParaRPr sz="1000"/>
          </a:p>
        </p:txBody>
      </p:sp>
      <p:cxnSp>
        <p:nvCxnSpPr>
          <p:cNvPr id="1130" name="Google Shape;1130;p63"/>
          <p:cNvCxnSpPr>
            <a:endCxn id="1129" idx="1"/>
          </p:cNvCxnSpPr>
          <p:nvPr/>
        </p:nvCxnSpPr>
        <p:spPr>
          <a:xfrm>
            <a:off x="1141824" y="1326850"/>
            <a:ext cx="1848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63"/>
          <p:cNvCxnSpPr>
            <a:endCxn id="1129" idx="1"/>
          </p:cNvCxnSpPr>
          <p:nvPr/>
        </p:nvCxnSpPr>
        <p:spPr>
          <a:xfrm flipH="1" rot="10800000">
            <a:off x="1157724" y="1520950"/>
            <a:ext cx="1689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2" name="Google Shape;11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959138"/>
            <a:ext cx="800600" cy="136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75" y="2495200"/>
            <a:ext cx="1675250" cy="125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899" y="2390006"/>
            <a:ext cx="1734037" cy="130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357" y="2386291"/>
            <a:ext cx="1675221" cy="125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8769" y="3599255"/>
            <a:ext cx="1675221" cy="125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1009" y="3631055"/>
            <a:ext cx="1632818" cy="122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7308" y="0"/>
            <a:ext cx="1675221" cy="125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71266" y="1"/>
            <a:ext cx="1675246" cy="12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47308" y="1179259"/>
            <a:ext cx="1675221" cy="125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42351" y="1203563"/>
            <a:ext cx="1675243" cy="12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5037" y="3751642"/>
            <a:ext cx="1328309" cy="100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80325" y="2568777"/>
            <a:ext cx="1353901" cy="102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80325" y="3727676"/>
            <a:ext cx="1353901" cy="102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3"/>
          <p:cNvPicPr preferRelativeResize="0"/>
          <p:nvPr/>
        </p:nvPicPr>
        <p:blipFill rotWithShape="1">
          <a:blip r:embed="rId16">
            <a:alphaModFix/>
          </a:blip>
          <a:srcRect b="0" l="0" r="8130" t="0"/>
          <a:stretch/>
        </p:blipFill>
        <p:spPr>
          <a:xfrm>
            <a:off x="5151558" y="4042964"/>
            <a:ext cx="1005562" cy="40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6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07199" y="2871082"/>
            <a:ext cx="1102891" cy="484447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3"/>
          <p:cNvSpPr txBox="1"/>
          <p:nvPr/>
        </p:nvSpPr>
        <p:spPr>
          <a:xfrm>
            <a:off x="7607425" y="27451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7607425" y="382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149" name="Google Shape;1149;p63"/>
          <p:cNvSpPr txBox="1"/>
          <p:nvPr/>
        </p:nvSpPr>
        <p:spPr>
          <a:xfrm>
            <a:off x="7607425" y="1602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150" name="Google Shape;1150;p63"/>
          <p:cNvSpPr txBox="1"/>
          <p:nvPr/>
        </p:nvSpPr>
        <p:spPr>
          <a:xfrm>
            <a:off x="7759825" y="40405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151" name="Google Shape;1151;p63"/>
          <p:cNvSpPr txBox="1"/>
          <p:nvPr/>
        </p:nvSpPr>
        <p:spPr>
          <a:xfrm>
            <a:off x="2423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152" name="Google Shape;1152;p63"/>
          <p:cNvSpPr txBox="1"/>
          <p:nvPr/>
        </p:nvSpPr>
        <p:spPr>
          <a:xfrm>
            <a:off x="35342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153" name="Google Shape;1153;p63"/>
          <p:cNvSpPr txBox="1"/>
          <p:nvPr/>
        </p:nvSpPr>
        <p:spPr>
          <a:xfrm>
            <a:off x="62139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154" name="Google Shape;1154;p63"/>
          <p:cNvSpPr/>
          <p:nvPr/>
        </p:nvSpPr>
        <p:spPr>
          <a:xfrm>
            <a:off x="2709375" y="70900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00" y="135253"/>
            <a:ext cx="1422160" cy="107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760" y="126710"/>
            <a:ext cx="1444690" cy="109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244" y="105375"/>
            <a:ext cx="1444681" cy="109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9000" y="124588"/>
            <a:ext cx="1422151" cy="107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5350" y="1584461"/>
            <a:ext cx="1422151" cy="10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5000" y="1606564"/>
            <a:ext cx="1353901" cy="102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8250" y="1584163"/>
            <a:ext cx="1444700" cy="109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725" y="1567375"/>
            <a:ext cx="1444700" cy="109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4"/>
          <p:cNvSpPr txBox="1"/>
          <p:nvPr/>
        </p:nvSpPr>
        <p:spPr>
          <a:xfrm>
            <a:off x="-178000" y="4821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168" name="Google Shape;1168;p64"/>
          <p:cNvSpPr txBox="1"/>
          <p:nvPr/>
        </p:nvSpPr>
        <p:spPr>
          <a:xfrm>
            <a:off x="-64750" y="15697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sp>
        <p:nvSpPr>
          <p:cNvPr id="1169" name="Google Shape;1169;p64"/>
          <p:cNvSpPr txBox="1"/>
          <p:nvPr/>
        </p:nvSpPr>
        <p:spPr>
          <a:xfrm>
            <a:off x="-330400" y="29205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170" name="Google Shape;1170;p64"/>
          <p:cNvSpPr txBox="1"/>
          <p:nvPr/>
        </p:nvSpPr>
        <p:spPr>
          <a:xfrm>
            <a:off x="-217150" y="40081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sp>
        <p:nvSpPr>
          <p:cNvPr id="1171" name="Google Shape;1171;p64"/>
          <p:cNvSpPr txBox="1"/>
          <p:nvPr/>
        </p:nvSpPr>
        <p:spPr>
          <a:xfrm>
            <a:off x="2162600" y="-382975"/>
            <a:ext cx="7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f0 - f1</a:t>
            </a:r>
            <a:endParaRPr/>
          </a:p>
        </p:txBody>
      </p:sp>
      <p:sp>
        <p:nvSpPr>
          <p:cNvPr id="1172" name="Google Shape;1172;p64"/>
          <p:cNvSpPr txBox="1"/>
          <p:nvPr/>
        </p:nvSpPr>
        <p:spPr>
          <a:xfrm>
            <a:off x="6277400" y="-382975"/>
            <a:ext cx="7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f1 - f2</a:t>
            </a:r>
            <a:endParaRPr/>
          </a:p>
        </p:txBody>
      </p:sp>
      <p:sp>
        <p:nvSpPr>
          <p:cNvPr id="1173" name="Google Shape;1173;p64"/>
          <p:cNvSpPr txBox="1"/>
          <p:nvPr/>
        </p:nvSpPr>
        <p:spPr>
          <a:xfrm>
            <a:off x="7857375" y="123807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4</a:t>
            </a:r>
            <a:endParaRPr/>
          </a:p>
        </p:txBody>
      </p:sp>
      <p:sp>
        <p:nvSpPr>
          <p:cNvPr id="1174" name="Google Shape;1174;p64"/>
          <p:cNvSpPr txBox="1"/>
          <p:nvPr/>
        </p:nvSpPr>
        <p:spPr>
          <a:xfrm>
            <a:off x="7857375" y="344787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3</a:t>
            </a:r>
            <a:endParaRPr/>
          </a:p>
        </p:txBody>
      </p:sp>
      <p:pic>
        <p:nvPicPr>
          <p:cNvPr id="1175" name="Google Shape;1175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3625" y="2760574"/>
            <a:ext cx="1422151" cy="10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04075" y="2760575"/>
            <a:ext cx="1422151" cy="107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62725" y="2760575"/>
            <a:ext cx="1444715" cy="10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04100" y="2760587"/>
            <a:ext cx="1422151" cy="107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31175" y="3977250"/>
            <a:ext cx="1444725" cy="109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750" y="4006123"/>
            <a:ext cx="1422151" cy="107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70800" y="4029400"/>
            <a:ext cx="1422151" cy="107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38225" y="4020441"/>
            <a:ext cx="1353901" cy="102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64"/>
          <p:cNvSpPr txBox="1"/>
          <p:nvPr/>
        </p:nvSpPr>
        <p:spPr>
          <a:xfrm>
            <a:off x="-330400" y="57399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184" name="Google Shape;1184;p64"/>
          <p:cNvSpPr txBox="1"/>
          <p:nvPr/>
        </p:nvSpPr>
        <p:spPr>
          <a:xfrm>
            <a:off x="-217150" y="68275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 </a:t>
            </a:r>
            <a:endParaRPr/>
          </a:p>
        </p:txBody>
      </p:sp>
      <p:pic>
        <p:nvPicPr>
          <p:cNvPr id="1185" name="Google Shape;1185;p6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72338" y="5514093"/>
            <a:ext cx="1444725" cy="109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04075" y="5514075"/>
            <a:ext cx="1444754" cy="10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28713" y="5488313"/>
            <a:ext cx="1512755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372275" y="5462556"/>
            <a:ext cx="1512750" cy="114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3625" y="6731492"/>
            <a:ext cx="1422151" cy="107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503750" y="6757350"/>
            <a:ext cx="1353914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859526" y="6637003"/>
            <a:ext cx="1512750" cy="114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424550" y="6636999"/>
            <a:ext cx="1512750" cy="114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64"/>
          <p:cNvSpPr txBox="1"/>
          <p:nvPr/>
        </p:nvSpPr>
        <p:spPr>
          <a:xfrm>
            <a:off x="7933575" y="6419675"/>
            <a:ext cx="1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cluster 0</a:t>
            </a:r>
            <a:endParaRPr/>
          </a:p>
        </p:txBody>
      </p:sp>
      <p:sp>
        <p:nvSpPr>
          <p:cNvPr id="1194" name="Google Shape;1194;p64"/>
          <p:cNvSpPr/>
          <p:nvPr/>
        </p:nvSpPr>
        <p:spPr>
          <a:xfrm>
            <a:off x="3926225" y="326150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quantitative measure</a:t>
            </a:r>
            <a:endParaRPr/>
          </a:p>
        </p:txBody>
      </p:sp>
      <p:sp>
        <p:nvSpPr>
          <p:cNvPr id="1200" name="Google Shape;1200;p65"/>
          <p:cNvSpPr txBox="1"/>
          <p:nvPr/>
        </p:nvSpPr>
        <p:spPr>
          <a:xfrm>
            <a:off x="948125" y="1714175"/>
            <a:ext cx="7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logged</a:t>
            </a:r>
            <a:endParaRPr/>
          </a:p>
        </p:txBody>
      </p:sp>
      <p:pic>
        <p:nvPicPr>
          <p:cNvPr id="1201" name="Google Shape;12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308" y="3099776"/>
            <a:ext cx="2539367" cy="15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675" y="3099772"/>
            <a:ext cx="2586400" cy="15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375" y="1017725"/>
            <a:ext cx="3012149" cy="177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3024" y="1017725"/>
            <a:ext cx="2956625" cy="17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65"/>
          <p:cNvSpPr/>
          <p:nvPr/>
        </p:nvSpPr>
        <p:spPr>
          <a:xfrm>
            <a:off x="6528800" y="216550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6"/>
          <p:cNvSpPr txBox="1"/>
          <p:nvPr/>
        </p:nvSpPr>
        <p:spPr>
          <a:xfrm>
            <a:off x="7623600" y="2996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211" name="Google Shape;1211;p66"/>
          <p:cNvSpPr txBox="1"/>
          <p:nvPr/>
        </p:nvSpPr>
        <p:spPr>
          <a:xfrm>
            <a:off x="7623600" y="3045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212" name="Google Shape;1212;p66"/>
          <p:cNvSpPr txBox="1"/>
          <p:nvPr/>
        </p:nvSpPr>
        <p:spPr>
          <a:xfrm>
            <a:off x="7623600" y="1650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213" name="Google Shape;1213;p66"/>
          <p:cNvSpPr txBox="1"/>
          <p:nvPr/>
        </p:nvSpPr>
        <p:spPr>
          <a:xfrm>
            <a:off x="7776000" y="43431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214" name="Google Shape;1214;p66"/>
          <p:cNvSpPr txBox="1"/>
          <p:nvPr/>
        </p:nvSpPr>
        <p:spPr>
          <a:xfrm>
            <a:off x="926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215" name="Google Shape;1215;p66"/>
          <p:cNvSpPr txBox="1"/>
          <p:nvPr/>
        </p:nvSpPr>
        <p:spPr>
          <a:xfrm>
            <a:off x="1857813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216" name="Google Shape;1216;p66"/>
          <p:cNvSpPr txBox="1"/>
          <p:nvPr/>
        </p:nvSpPr>
        <p:spPr>
          <a:xfrm>
            <a:off x="36993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pic>
        <p:nvPicPr>
          <p:cNvPr id="1217" name="Google Shape;12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5" y="2094595"/>
            <a:ext cx="1644888" cy="12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157" y="2571750"/>
            <a:ext cx="1644907" cy="12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263" y="2571769"/>
            <a:ext cx="1644907" cy="123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8098" y="2586865"/>
            <a:ext cx="1604606" cy="1203443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66"/>
          <p:cNvSpPr txBox="1"/>
          <p:nvPr/>
        </p:nvSpPr>
        <p:spPr>
          <a:xfrm>
            <a:off x="56805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pic>
        <p:nvPicPr>
          <p:cNvPr id="1222" name="Google Shape;122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8775" y="3701739"/>
            <a:ext cx="1588501" cy="119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4925" y="3680589"/>
            <a:ext cx="1644899" cy="12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6600" y="3701750"/>
            <a:ext cx="1448034" cy="10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49775" y="131275"/>
            <a:ext cx="1604600" cy="12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3124" y="137313"/>
            <a:ext cx="1588501" cy="119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6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88450" y="169381"/>
            <a:ext cx="1448026" cy="108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59750" y="1340769"/>
            <a:ext cx="1588501" cy="119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53125" y="1354558"/>
            <a:ext cx="1588501" cy="11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17176" y="1341226"/>
            <a:ext cx="1604600" cy="12034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66"/>
          <p:cNvSpPr/>
          <p:nvPr/>
        </p:nvSpPr>
        <p:spPr>
          <a:xfrm>
            <a:off x="710625" y="938500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6"/>
          <p:cNvSpPr txBox="1"/>
          <p:nvPr>
            <p:ph type="title"/>
          </p:nvPr>
        </p:nvSpPr>
        <p:spPr>
          <a:xfrm>
            <a:off x="311700" y="64025"/>
            <a:ext cx="443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6_cluster_dist_trans_overlap</a:t>
            </a:r>
            <a:endParaRPr/>
          </a:p>
        </p:txBody>
      </p:sp>
      <p:pic>
        <p:nvPicPr>
          <p:cNvPr id="1233" name="Google Shape;1233;p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39800" y="2752517"/>
            <a:ext cx="991700" cy="87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6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39800" y="3886242"/>
            <a:ext cx="991712" cy="69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quantitative measure</a:t>
            </a:r>
            <a:endParaRPr/>
          </a:p>
        </p:txBody>
      </p:sp>
      <p:pic>
        <p:nvPicPr>
          <p:cNvPr id="1240" name="Google Shape;12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" y="1218675"/>
            <a:ext cx="2516729" cy="15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122" y="1218675"/>
            <a:ext cx="2516729" cy="15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863" y="1218675"/>
            <a:ext cx="2528387" cy="15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67"/>
          <p:cNvSpPr/>
          <p:nvPr/>
        </p:nvSpPr>
        <p:spPr>
          <a:xfrm>
            <a:off x="6206600" y="2209100"/>
            <a:ext cx="550200" cy="29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44" name="Google Shape;1244;p67"/>
          <p:cNvSpPr txBox="1"/>
          <p:nvPr/>
        </p:nvSpPr>
        <p:spPr>
          <a:xfrm>
            <a:off x="6002075" y="2571750"/>
            <a:ext cx="10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exception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45" name="Google Shape;124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1525"/>
            <a:ext cx="3105515" cy="1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9326" y="2971950"/>
            <a:ext cx="3522450" cy="2117383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67"/>
          <p:cNvSpPr/>
          <p:nvPr/>
        </p:nvSpPr>
        <p:spPr>
          <a:xfrm>
            <a:off x="5457200" y="145475"/>
            <a:ext cx="749400" cy="712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benefits of joint tsne compared to dynamic tsne</a:t>
            </a:r>
            <a:endParaRPr/>
          </a:p>
        </p:txBody>
      </p:sp>
      <p:sp>
        <p:nvSpPr>
          <p:cNvPr id="1253" name="Google Shape;125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Visually l</a:t>
            </a:r>
            <a:r>
              <a:rPr lang="zh-CN"/>
              <a:t>ess smoothing effect on 2 synthetic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Visually b</a:t>
            </a:r>
            <a:r>
              <a:rPr lang="zh-CN"/>
              <a:t>etter in high-dimensional data: 1 vgg data.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Better preservation of local structures: smaller </a:t>
            </a:r>
            <a:r>
              <a:rPr b="1" lang="zh-CN"/>
              <a:t>stress error</a:t>
            </a:r>
            <a:r>
              <a:rPr lang="zh-CN"/>
              <a:t> on 3 synthetic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More faithful: smaller </a:t>
            </a:r>
            <a:r>
              <a:rPr b="1" lang="zh-CN"/>
              <a:t>KL</a:t>
            </a:r>
            <a:r>
              <a:rPr lang="zh-CN"/>
              <a:t> and larger </a:t>
            </a:r>
            <a:r>
              <a:rPr b="1" lang="zh-CN"/>
              <a:t>KNN</a:t>
            </a:r>
            <a:r>
              <a:rPr lang="zh-CN"/>
              <a:t> </a:t>
            </a:r>
            <a:r>
              <a:rPr lang="zh-CN"/>
              <a:t>almost on all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* time cost on all data: </a:t>
            </a:r>
            <a:r>
              <a:rPr lang="zh-CN">
                <a:solidFill>
                  <a:srgbClr val="FF0000"/>
                </a:solidFill>
              </a:rPr>
              <a:t>too slow, and not comparable because of library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zh-CN" strike="sngStrike">
                <a:solidFill>
                  <a:srgbClr val="434343"/>
                </a:solidFill>
              </a:rPr>
              <a:t>More robust to data: dynamic tsne always cannot find solution in terms of perplexity </a:t>
            </a:r>
            <a:r>
              <a:rPr lang="zh-CN"/>
              <a:t>(implementation problem, nothing wrong in algorithm)</a:t>
            </a:r>
            <a:endParaRPr strike="sngStrike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Real World Use Case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Biology</a:t>
            </a:r>
            <a:endParaRPr/>
          </a:p>
        </p:txBody>
      </p:sp>
      <p:sp>
        <p:nvSpPr>
          <p:cNvPr id="1264" name="Google Shape;126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Dataset from paper “Adult mouse cortical cell taxonomy revealed by single cell transcriptomics.”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Our experiment design: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all together 1600+ </a:t>
            </a:r>
            <a:r>
              <a:rPr lang="zh-CN"/>
              <a:t>cells, 24000+ genes in the original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randomly sample 10000 genes as features for 1600+ cells as dataset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use all the other genes as features </a:t>
            </a:r>
            <a:r>
              <a:rPr lang="zh-CN"/>
              <a:t>for 1600+ cells as dataset 2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alignment of cells in original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role of different genes vary too much -- cannot use subcomponent (very low similarity)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</a:t>
            </a:r>
            <a:r>
              <a:rPr lang="zh-CN"/>
              <a:t>iological Datasets</a:t>
            </a:r>
            <a:endParaRPr/>
          </a:p>
        </p:txBody>
      </p:sp>
      <p:pic>
        <p:nvPicPr>
          <p:cNvPr id="1270" name="Google Shape;127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75" y="1251112"/>
            <a:ext cx="3774257" cy="204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71"/>
          <p:cNvSpPr txBox="1"/>
          <p:nvPr/>
        </p:nvSpPr>
        <p:spPr>
          <a:xfrm>
            <a:off x="621775" y="3734500"/>
            <a:ext cx="3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number of points are not the same.</a:t>
            </a:r>
            <a:endParaRPr/>
          </a:p>
        </p:txBody>
      </p:sp>
      <p:pic>
        <p:nvPicPr>
          <p:cNvPr id="1272" name="Google Shape;12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017729"/>
            <a:ext cx="4059660" cy="22835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71"/>
          <p:cNvSpPr txBox="1"/>
          <p:nvPr/>
        </p:nvSpPr>
        <p:spPr>
          <a:xfrm>
            <a:off x="4534525" y="3626800"/>
            <a:ext cx="4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Same RNA-seq measured by different protocols,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Won’t be too many differences 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 Structure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Comparable Projections: model and scenarios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Some trivial solutions: Equal initialization, ClusterMap, Dynamic t-SNE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Drawbacks of Dynamic t-SNE: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Smoothing effect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Early distortion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L</a:t>
            </a:r>
            <a:r>
              <a:rPr lang="zh-CN"/>
              <a:t>imited a</a:t>
            </a:r>
            <a:r>
              <a:rPr lang="zh-CN"/>
              <a:t>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Our Joint t-SNE: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basic idea: preserve low-dim topology </a:t>
            </a:r>
            <a:r>
              <a:rPr lang="zh-CN"/>
              <a:t>selectively</a:t>
            </a:r>
            <a:r>
              <a:rPr lang="zh-CN"/>
              <a:t> based on high-dim similarity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GFD: how good it is in measuring graph similarity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Vector constraint: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Superiorty of Jt: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Visual consistency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Projection fidelity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A</a:t>
            </a:r>
            <a:r>
              <a:rPr lang="zh-CN"/>
              <a:t>pplicable in real scenarios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Evaluation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Multifield Scalar Data</a:t>
            </a:r>
            <a:endParaRPr/>
          </a:p>
        </p:txBody>
      </p:sp>
      <p:sp>
        <p:nvSpPr>
          <p:cNvPr id="1279" name="Google Shape;1279;p72"/>
          <p:cNvSpPr txBox="1"/>
          <p:nvPr>
            <p:ph idx="1" type="body"/>
          </p:nvPr>
        </p:nvSpPr>
        <p:spPr>
          <a:xfrm>
            <a:off x="311700" y="1152475"/>
            <a:ext cx="618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</a:t>
            </a:r>
            <a:r>
              <a:rPr lang="zh-CN"/>
              <a:t>nstability simulation of an ionization front dataset: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http://sciviscontest-staging.ieeevis.org/2008/data.html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The scientists performed three-dimensional radiation hydrodynamical calculations of ionization front instabilities in which multifrequency radiative transfer is coupled to eight species primordial chemistry.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They simulated </a:t>
            </a:r>
            <a:r>
              <a:rPr lang="zh-CN">
                <a:solidFill>
                  <a:srgbClr val="FF0000"/>
                </a:solidFill>
              </a:rPr>
              <a:t>ten scalar fields</a:t>
            </a:r>
            <a:r>
              <a:rPr lang="zh-CN"/>
              <a:t>: particle density, temperature, and 8 chemical species. The velocity field is also simulated.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0" name="Google Shape;128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500" y="2069450"/>
            <a:ext cx="2832500" cy="30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GSE71585_RefSeq_RPKM</a:t>
            </a:r>
            <a:endParaRPr/>
          </a:p>
        </p:txBody>
      </p:sp>
      <p:pic>
        <p:nvPicPr>
          <p:cNvPr id="1286" name="Google Shape;12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0" y="1017730"/>
            <a:ext cx="2072034" cy="155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643" y="1017725"/>
            <a:ext cx="2072034" cy="15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73"/>
          <p:cNvSpPr txBox="1"/>
          <p:nvPr/>
        </p:nvSpPr>
        <p:spPr>
          <a:xfrm>
            <a:off x="793925" y="2923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289" name="Google Shape;1289;p73"/>
          <p:cNvSpPr txBox="1"/>
          <p:nvPr/>
        </p:nvSpPr>
        <p:spPr>
          <a:xfrm>
            <a:off x="918600" y="1658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290" name="Google Shape;1290;p73"/>
          <p:cNvSpPr txBox="1"/>
          <p:nvPr/>
        </p:nvSpPr>
        <p:spPr>
          <a:xfrm>
            <a:off x="1076825" y="4262175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291" name="Google Shape;129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453" y="2482031"/>
            <a:ext cx="2072026" cy="155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9675" y="2482037"/>
            <a:ext cx="2072026" cy="155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2450" y="3987843"/>
            <a:ext cx="2072026" cy="155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9125" y="4036050"/>
            <a:ext cx="1884842" cy="14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4375" y="-647350"/>
            <a:ext cx="2707700" cy="16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GSE71585_RefSeq_RPKM_dim_1000</a:t>
            </a:r>
            <a:endParaRPr/>
          </a:p>
        </p:txBody>
      </p:sp>
      <p:pic>
        <p:nvPicPr>
          <p:cNvPr id="1301" name="Google Shape;13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775" y="0"/>
            <a:ext cx="2959750" cy="17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74"/>
          <p:cNvSpPr txBox="1"/>
          <p:nvPr/>
        </p:nvSpPr>
        <p:spPr>
          <a:xfrm>
            <a:off x="793925" y="29231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303" name="Google Shape;1303;p74"/>
          <p:cNvSpPr txBox="1"/>
          <p:nvPr/>
        </p:nvSpPr>
        <p:spPr>
          <a:xfrm>
            <a:off x="918600" y="16588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304" name="Google Shape;1304;p74"/>
          <p:cNvSpPr txBox="1"/>
          <p:nvPr/>
        </p:nvSpPr>
        <p:spPr>
          <a:xfrm>
            <a:off x="1076825" y="4262175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305" name="Google Shape;130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092" y="1373075"/>
            <a:ext cx="1451694" cy="10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208" y="1438175"/>
            <a:ext cx="1278125" cy="95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7107" y="2663800"/>
            <a:ext cx="1346675" cy="10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7200" y="2596275"/>
            <a:ext cx="1405150" cy="10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1800" y="3907817"/>
            <a:ext cx="1278125" cy="95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7200" y="3849650"/>
            <a:ext cx="1405150" cy="105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GSE71585_RefSeq_RPKM_dim_1000_2</a:t>
            </a:r>
            <a:endParaRPr/>
          </a:p>
        </p:txBody>
      </p:sp>
      <p:sp>
        <p:nvSpPr>
          <p:cNvPr id="1316" name="Google Shape;1316;p75"/>
          <p:cNvSpPr txBox="1"/>
          <p:nvPr/>
        </p:nvSpPr>
        <p:spPr>
          <a:xfrm>
            <a:off x="565325" y="3292792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317" name="Google Shape;1317;p75"/>
          <p:cNvSpPr txBox="1"/>
          <p:nvPr/>
        </p:nvSpPr>
        <p:spPr>
          <a:xfrm>
            <a:off x="690000" y="2323408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318" name="Google Shape;1318;p75"/>
          <p:cNvSpPr txBox="1"/>
          <p:nvPr/>
        </p:nvSpPr>
        <p:spPr>
          <a:xfrm>
            <a:off x="848225" y="4262175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319" name="Google Shape;1319;p75"/>
          <p:cNvSpPr txBox="1"/>
          <p:nvPr/>
        </p:nvSpPr>
        <p:spPr>
          <a:xfrm>
            <a:off x="6144000" y="0"/>
            <a:ext cx="30000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k_closest_count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perplexity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bfs_level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gfd_calc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E7EE98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Concatenate</a:t>
            </a:r>
            <a:r>
              <a:rPr lang="zh-CN" sz="900">
                <a:solidFill>
                  <a:srgbClr val="DEE49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beta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gamma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anchor_rate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97E1F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dynamic_lambda</a:t>
            </a:r>
            <a:r>
              <a:rPr lang="zh-CN" sz="900">
                <a:solidFill>
                  <a:srgbClr val="97E2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900">
                <a:solidFill>
                  <a:srgbClr val="F286C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CN" sz="90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BF9EEE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 sz="900">
              <a:solidFill>
                <a:srgbClr val="BF9EEE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0" name="Google Shape;132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150" y="1926575"/>
            <a:ext cx="1591805" cy="11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325" y="1962887"/>
            <a:ext cx="1495000" cy="112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2549" y="3046925"/>
            <a:ext cx="1495000" cy="11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4325" y="3046919"/>
            <a:ext cx="1495000" cy="112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6900" y="4099650"/>
            <a:ext cx="1540650" cy="115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4325" y="4116775"/>
            <a:ext cx="1495000" cy="112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MNIST: Subcomponent(Top Half) VS Whole Image</a:t>
            </a:r>
            <a:endParaRPr/>
          </a:p>
        </p:txBody>
      </p:sp>
      <p:pic>
        <p:nvPicPr>
          <p:cNvPr id="1331" name="Google Shape;13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350" y="1719300"/>
            <a:ext cx="129810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350" y="3029950"/>
            <a:ext cx="1298100" cy="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5875" y="2107700"/>
            <a:ext cx="1298100" cy="12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76"/>
          <p:cNvSpPr/>
          <p:nvPr/>
        </p:nvSpPr>
        <p:spPr>
          <a:xfrm>
            <a:off x="4019775" y="2423525"/>
            <a:ext cx="9381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6"/>
          <p:cNvSpPr/>
          <p:nvPr/>
        </p:nvSpPr>
        <p:spPr>
          <a:xfrm>
            <a:off x="1832375" y="1639500"/>
            <a:ext cx="1461600" cy="78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6"/>
          <p:cNvSpPr/>
          <p:nvPr/>
        </p:nvSpPr>
        <p:spPr>
          <a:xfrm>
            <a:off x="5544125" y="1995500"/>
            <a:ext cx="1461600" cy="147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76"/>
          <p:cNvSpPr txBox="1"/>
          <p:nvPr/>
        </p:nvSpPr>
        <p:spPr>
          <a:xfrm>
            <a:off x="2182775" y="2499050"/>
            <a:ext cx="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338" name="Google Shape;1338;p76"/>
          <p:cNvSpPr txBox="1"/>
          <p:nvPr/>
        </p:nvSpPr>
        <p:spPr>
          <a:xfrm>
            <a:off x="5894525" y="3540850"/>
            <a:ext cx="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mnist1000</a:t>
            </a:r>
            <a:endParaRPr/>
          </a:p>
        </p:txBody>
      </p:sp>
      <p:sp>
        <p:nvSpPr>
          <p:cNvPr id="1344" name="Google Shape;1344;p77"/>
          <p:cNvSpPr txBox="1"/>
          <p:nvPr/>
        </p:nvSpPr>
        <p:spPr>
          <a:xfrm>
            <a:off x="2473688" y="47604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345" name="Google Shape;1345;p77"/>
          <p:cNvSpPr txBox="1"/>
          <p:nvPr/>
        </p:nvSpPr>
        <p:spPr>
          <a:xfrm>
            <a:off x="4864550" y="49000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pic>
        <p:nvPicPr>
          <p:cNvPr id="1346" name="Google Shape;13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286" y="3394439"/>
            <a:ext cx="1850026" cy="13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77"/>
          <p:cNvSpPr txBox="1"/>
          <p:nvPr/>
        </p:nvSpPr>
        <p:spPr>
          <a:xfrm>
            <a:off x="7302625" y="2668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348" name="Google Shape;1348;p77"/>
          <p:cNvSpPr txBox="1"/>
          <p:nvPr/>
        </p:nvSpPr>
        <p:spPr>
          <a:xfrm>
            <a:off x="7302625" y="306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349" name="Google Shape;1349;p77"/>
          <p:cNvSpPr txBox="1"/>
          <p:nvPr/>
        </p:nvSpPr>
        <p:spPr>
          <a:xfrm>
            <a:off x="7302625" y="1525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350" name="Google Shape;1350;p77"/>
          <p:cNvSpPr txBox="1"/>
          <p:nvPr/>
        </p:nvSpPr>
        <p:spPr>
          <a:xfrm>
            <a:off x="7455025" y="3964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351" name="Google Shape;135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825" y="2265125"/>
            <a:ext cx="1849979" cy="13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822" y="3547450"/>
            <a:ext cx="1850027" cy="13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250" y="-82075"/>
            <a:ext cx="1792600" cy="13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174" y="1081287"/>
            <a:ext cx="1719250" cy="128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5072" y="901163"/>
            <a:ext cx="2456450" cy="146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3000" y="2215550"/>
            <a:ext cx="1262875" cy="21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mnist2500</a:t>
            </a:r>
            <a:endParaRPr/>
          </a:p>
        </p:txBody>
      </p:sp>
      <p:sp>
        <p:nvSpPr>
          <p:cNvPr id="1362" name="Google Shape;1362;p78"/>
          <p:cNvSpPr txBox="1"/>
          <p:nvPr/>
        </p:nvSpPr>
        <p:spPr>
          <a:xfrm>
            <a:off x="230163" y="3510038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363" name="Google Shape;1363;p78"/>
          <p:cNvSpPr txBox="1"/>
          <p:nvPr/>
        </p:nvSpPr>
        <p:spPr>
          <a:xfrm>
            <a:off x="1892750" y="46714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364" name="Google Shape;1364;p78"/>
          <p:cNvSpPr txBox="1"/>
          <p:nvPr/>
        </p:nvSpPr>
        <p:spPr>
          <a:xfrm>
            <a:off x="3416425" y="2668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365" name="Google Shape;1365;p78"/>
          <p:cNvSpPr txBox="1"/>
          <p:nvPr/>
        </p:nvSpPr>
        <p:spPr>
          <a:xfrm>
            <a:off x="3416425" y="306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366" name="Google Shape;1366;p78"/>
          <p:cNvSpPr txBox="1"/>
          <p:nvPr/>
        </p:nvSpPr>
        <p:spPr>
          <a:xfrm>
            <a:off x="3416425" y="1525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367" name="Google Shape;1367;p78"/>
          <p:cNvSpPr txBox="1"/>
          <p:nvPr/>
        </p:nvSpPr>
        <p:spPr>
          <a:xfrm>
            <a:off x="3568825" y="3964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pic>
        <p:nvPicPr>
          <p:cNvPr id="1368" name="Google Shape;136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77" y="2187658"/>
            <a:ext cx="1816901" cy="136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000" y="2340301"/>
            <a:ext cx="1649550" cy="12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750" y="61890"/>
            <a:ext cx="1548050" cy="116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7750" y="1222900"/>
            <a:ext cx="1548050" cy="11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7000" y="3545813"/>
            <a:ext cx="1649550" cy="123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78"/>
          <p:cNvSpPr txBox="1"/>
          <p:nvPr/>
        </p:nvSpPr>
        <p:spPr>
          <a:xfrm>
            <a:off x="1100525" y="5389300"/>
            <a:ext cx="18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as f_0</a:t>
            </a:r>
            <a:endParaRPr/>
          </a:p>
        </p:txBody>
      </p:sp>
      <p:sp>
        <p:nvSpPr>
          <p:cNvPr id="1374" name="Google Shape;1374;p78"/>
          <p:cNvSpPr txBox="1"/>
          <p:nvPr/>
        </p:nvSpPr>
        <p:spPr>
          <a:xfrm>
            <a:off x="5881362" y="5389300"/>
            <a:ext cx="13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seperate</a:t>
            </a:r>
            <a:r>
              <a:rPr lang="zh-CN"/>
              <a:t> f_0 </a:t>
            </a:r>
            <a:endParaRPr/>
          </a:p>
        </p:txBody>
      </p:sp>
      <p:sp>
        <p:nvSpPr>
          <p:cNvPr id="1375" name="Google Shape;1375;p78"/>
          <p:cNvSpPr txBox="1"/>
          <p:nvPr/>
        </p:nvSpPr>
        <p:spPr>
          <a:xfrm>
            <a:off x="7766150" y="46714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376" name="Google Shape;1376;p78"/>
          <p:cNvSpPr txBox="1"/>
          <p:nvPr/>
        </p:nvSpPr>
        <p:spPr>
          <a:xfrm>
            <a:off x="5016950" y="46714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pic>
        <p:nvPicPr>
          <p:cNvPr id="1377" name="Google Shape;1377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6950" y="2363200"/>
            <a:ext cx="1588501" cy="11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5375" y="2482326"/>
            <a:ext cx="1463974" cy="109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5950" y="1281982"/>
            <a:ext cx="1390499" cy="104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1423" y="1314775"/>
            <a:ext cx="1371878" cy="102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1475" y="145650"/>
            <a:ext cx="1463974" cy="10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96925" y="184002"/>
            <a:ext cx="1463974" cy="10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16951" y="3615412"/>
            <a:ext cx="1463947" cy="10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7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81424" y="3718937"/>
            <a:ext cx="1371875" cy="1028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5" name="Google Shape;1385;p78"/>
          <p:cNvCxnSpPr/>
          <p:nvPr/>
        </p:nvCxnSpPr>
        <p:spPr>
          <a:xfrm>
            <a:off x="4879500" y="-16175"/>
            <a:ext cx="0" cy="51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6" name="Google Shape;1386;p7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687550" y="-2160762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79"/>
          <p:cNvSpPr txBox="1"/>
          <p:nvPr/>
        </p:nvSpPr>
        <p:spPr>
          <a:xfrm>
            <a:off x="-109712" y="3615938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392" name="Google Shape;1392;p79"/>
          <p:cNvSpPr txBox="1"/>
          <p:nvPr/>
        </p:nvSpPr>
        <p:spPr>
          <a:xfrm>
            <a:off x="1617625" y="46910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393" name="Google Shape;1393;p79"/>
          <p:cNvSpPr txBox="1"/>
          <p:nvPr/>
        </p:nvSpPr>
        <p:spPr>
          <a:xfrm>
            <a:off x="3416425" y="2668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394" name="Google Shape;1394;p79"/>
          <p:cNvSpPr txBox="1"/>
          <p:nvPr/>
        </p:nvSpPr>
        <p:spPr>
          <a:xfrm>
            <a:off x="3416425" y="306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395" name="Google Shape;1395;p79"/>
          <p:cNvSpPr txBox="1"/>
          <p:nvPr/>
        </p:nvSpPr>
        <p:spPr>
          <a:xfrm>
            <a:off x="3416425" y="1525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396" name="Google Shape;1396;p79"/>
          <p:cNvSpPr txBox="1"/>
          <p:nvPr/>
        </p:nvSpPr>
        <p:spPr>
          <a:xfrm>
            <a:off x="3568825" y="3964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397" name="Google Shape;1397;p79"/>
          <p:cNvSpPr txBox="1"/>
          <p:nvPr/>
        </p:nvSpPr>
        <p:spPr>
          <a:xfrm>
            <a:off x="1100525" y="5389300"/>
            <a:ext cx="18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as f_0</a:t>
            </a:r>
            <a:endParaRPr/>
          </a:p>
        </p:txBody>
      </p:sp>
      <p:sp>
        <p:nvSpPr>
          <p:cNvPr id="1398" name="Google Shape;1398;p79"/>
          <p:cNvSpPr txBox="1"/>
          <p:nvPr/>
        </p:nvSpPr>
        <p:spPr>
          <a:xfrm>
            <a:off x="6871962" y="5389300"/>
            <a:ext cx="13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seperate f_0 </a:t>
            </a:r>
            <a:endParaRPr/>
          </a:p>
        </p:txBody>
      </p:sp>
      <p:sp>
        <p:nvSpPr>
          <p:cNvPr id="1399" name="Google Shape;1399;p79"/>
          <p:cNvSpPr txBox="1"/>
          <p:nvPr/>
        </p:nvSpPr>
        <p:spPr>
          <a:xfrm>
            <a:off x="7766150" y="46714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400" name="Google Shape;1400;p79"/>
          <p:cNvSpPr txBox="1"/>
          <p:nvPr/>
        </p:nvSpPr>
        <p:spPr>
          <a:xfrm>
            <a:off x="5016950" y="46714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pic>
        <p:nvPicPr>
          <p:cNvPr id="1401" name="Google Shape;14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425" y="2385106"/>
            <a:ext cx="1588499" cy="119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938" y="2413650"/>
            <a:ext cx="1512374" cy="113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488" y="3597275"/>
            <a:ext cx="1512374" cy="113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1225" y="3615950"/>
            <a:ext cx="1451426" cy="108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4500" y="1229607"/>
            <a:ext cx="1451426" cy="108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3875" y="1302750"/>
            <a:ext cx="1390499" cy="10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25438" y="209944"/>
            <a:ext cx="1390499" cy="104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4762" y="155862"/>
            <a:ext cx="1512374" cy="113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300" y="2481697"/>
            <a:ext cx="1512350" cy="113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7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67650" y="2504544"/>
            <a:ext cx="1451426" cy="108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7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16411" y="1297303"/>
            <a:ext cx="1353899" cy="101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98100" y="216425"/>
            <a:ext cx="1390501" cy="104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7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98112" y="3642963"/>
            <a:ext cx="1390499" cy="1042886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digit_mnist_1000</a:t>
            </a:r>
            <a:endParaRPr/>
          </a:p>
        </p:txBody>
      </p:sp>
      <p:pic>
        <p:nvPicPr>
          <p:cNvPr id="1415" name="Google Shape;1415;p7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73538" y="-2915650"/>
            <a:ext cx="34385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3</a:t>
            </a:r>
            <a:r>
              <a:rPr lang="zh-CN"/>
              <a:t>. MNIST: Original Image VS Image after Horizontal Flip</a:t>
            </a:r>
            <a:endParaRPr/>
          </a:p>
        </p:txBody>
      </p:sp>
      <p:sp>
        <p:nvSpPr>
          <p:cNvPr id="1421" name="Google Shape;1421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862" y="1191887"/>
            <a:ext cx="1404870" cy="140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931" y="1191887"/>
            <a:ext cx="1404870" cy="140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33" y="3017455"/>
            <a:ext cx="1496067" cy="149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1550" y="3033397"/>
            <a:ext cx="1496067" cy="14960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80"/>
          <p:cNvSpPr/>
          <p:nvPr/>
        </p:nvSpPr>
        <p:spPr>
          <a:xfrm>
            <a:off x="4027318" y="1661107"/>
            <a:ext cx="764100" cy="4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80"/>
          <p:cNvSpPr/>
          <p:nvPr/>
        </p:nvSpPr>
        <p:spPr>
          <a:xfrm>
            <a:off x="4027318" y="3584427"/>
            <a:ext cx="764100" cy="4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80"/>
          <p:cNvSpPr txBox="1"/>
          <p:nvPr/>
        </p:nvSpPr>
        <p:spPr>
          <a:xfrm>
            <a:off x="2822888" y="4568875"/>
            <a:ext cx="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429" name="Google Shape;1429;p80"/>
          <p:cNvSpPr txBox="1"/>
          <p:nvPr/>
        </p:nvSpPr>
        <p:spPr>
          <a:xfrm>
            <a:off x="5234963" y="4568875"/>
            <a:ext cx="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1"/>
          <p:cNvSpPr txBox="1"/>
          <p:nvPr/>
        </p:nvSpPr>
        <p:spPr>
          <a:xfrm>
            <a:off x="-109712" y="3615938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f_0: dynamic tsne</a:t>
            </a:r>
            <a:endParaRPr/>
          </a:p>
        </p:txBody>
      </p:sp>
      <p:sp>
        <p:nvSpPr>
          <p:cNvPr id="1435" name="Google Shape;1435;p81"/>
          <p:cNvSpPr txBox="1"/>
          <p:nvPr/>
        </p:nvSpPr>
        <p:spPr>
          <a:xfrm>
            <a:off x="1617625" y="46910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436" name="Google Shape;1436;p81"/>
          <p:cNvSpPr txBox="1"/>
          <p:nvPr/>
        </p:nvSpPr>
        <p:spPr>
          <a:xfrm>
            <a:off x="3416425" y="26689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437" name="Google Shape;1437;p81"/>
          <p:cNvSpPr txBox="1"/>
          <p:nvPr/>
        </p:nvSpPr>
        <p:spPr>
          <a:xfrm>
            <a:off x="3416425" y="3067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438" name="Google Shape;1438;p81"/>
          <p:cNvSpPr txBox="1"/>
          <p:nvPr/>
        </p:nvSpPr>
        <p:spPr>
          <a:xfrm>
            <a:off x="3416425" y="15259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439" name="Google Shape;1439;p81"/>
          <p:cNvSpPr txBox="1"/>
          <p:nvPr/>
        </p:nvSpPr>
        <p:spPr>
          <a:xfrm>
            <a:off x="3568825" y="39643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440" name="Google Shape;1440;p81"/>
          <p:cNvSpPr txBox="1"/>
          <p:nvPr/>
        </p:nvSpPr>
        <p:spPr>
          <a:xfrm>
            <a:off x="1100525" y="5389300"/>
            <a:ext cx="18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as f_0</a:t>
            </a:r>
            <a:endParaRPr/>
          </a:p>
        </p:txBody>
      </p:sp>
      <p:sp>
        <p:nvSpPr>
          <p:cNvPr id="1441" name="Google Shape;1441;p81"/>
          <p:cNvSpPr txBox="1"/>
          <p:nvPr/>
        </p:nvSpPr>
        <p:spPr>
          <a:xfrm>
            <a:off x="6871962" y="5389300"/>
            <a:ext cx="13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seperate f_0 </a:t>
            </a:r>
            <a:endParaRPr/>
          </a:p>
        </p:txBody>
      </p:sp>
      <p:sp>
        <p:nvSpPr>
          <p:cNvPr id="1442" name="Google Shape;1442;p81"/>
          <p:cNvSpPr txBox="1"/>
          <p:nvPr/>
        </p:nvSpPr>
        <p:spPr>
          <a:xfrm>
            <a:off x="7766150" y="467145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443" name="Google Shape;1443;p81"/>
          <p:cNvSpPr txBox="1"/>
          <p:nvPr/>
        </p:nvSpPr>
        <p:spPr>
          <a:xfrm>
            <a:off x="5016950" y="46714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444" name="Google Shape;144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digit_mnist_flip_1000</a:t>
            </a:r>
            <a:endParaRPr/>
          </a:p>
        </p:txBody>
      </p:sp>
      <p:pic>
        <p:nvPicPr>
          <p:cNvPr id="1445" name="Google Shape;14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13" y="-1887000"/>
            <a:ext cx="34385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00" y="2383905"/>
            <a:ext cx="1379099" cy="103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9100" y="2383899"/>
            <a:ext cx="1453901" cy="10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6550" y="1353743"/>
            <a:ext cx="1371042" cy="102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6550" y="10"/>
            <a:ext cx="1480875" cy="111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59088" y="3706091"/>
            <a:ext cx="1453925" cy="109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0325" y="2242341"/>
            <a:ext cx="1756603" cy="13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97900" y="2273318"/>
            <a:ext cx="1588501" cy="119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5900" y="3474306"/>
            <a:ext cx="1651026" cy="123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45275" y="3425350"/>
            <a:ext cx="1781574" cy="133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60975" y="1212619"/>
            <a:ext cx="1480875" cy="111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09112" y="1222737"/>
            <a:ext cx="1453901" cy="109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07163" y="18275"/>
            <a:ext cx="1588501" cy="11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8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36450" y="170388"/>
            <a:ext cx="1371050" cy="102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8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5175" y="939800"/>
            <a:ext cx="938750" cy="15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Synthetic dataset: 5 cluster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Figure 1: 13 images (1 + 4 + 4 + 4)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Figure 2: 12 images (2 (dynamic, joint) * 3 hyperparameters, only for f2-f3)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MNIST dataset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Figure 3: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VGG dataset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CN"/>
              <a:t>Figure 4: 1 + 4 + 4 + 4 (re-run last four layers)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 strike="sngStrike"/>
              <a:t>Quantitative measures</a:t>
            </a:r>
            <a:endParaRPr strike="sngStrike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Technical Illustration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We are not posting teaser image for this submission</a:t>
            </a:r>
            <a:endParaRPr/>
          </a:p>
        </p:txBody>
      </p:sp>
      <p:graphicFrame>
        <p:nvGraphicFramePr>
          <p:cNvPr id="97" name="Google Shape;97;p19"/>
          <p:cNvGraphicFramePr/>
          <p:nvPr/>
        </p:nvGraphicFramePr>
        <p:xfrm>
          <a:off x="4473850" y="-124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{FE94EC78-C81B-4DBF-9D34-EBCD9C478695}</a:tableStyleId>
              </a:tblPr>
              <a:tblGrid>
                <a:gridCol w="1156725"/>
                <a:gridCol w="1156725"/>
                <a:gridCol w="1156725"/>
                <a:gridCol w="1156725"/>
              </a:tblGrid>
              <a:tr h="25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original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same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joint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dynamic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6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f_0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8" name="Google Shape;98;p19"/>
          <p:cNvGraphicFramePr/>
          <p:nvPr/>
        </p:nvGraphicFramePr>
        <p:xfrm>
          <a:off x="2939100" y="14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{FE94EC78-C81B-4DBF-9D34-EBCD9C478695}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original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same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joint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intiial (dynamic)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f_1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</a:t>
            </a:r>
            <a:r>
              <a:rPr lang="zh-CN"/>
              <a:t>MNIST: Original Image VS Image after Horizontal Flip</a:t>
            </a:r>
            <a:endParaRPr/>
          </a:p>
        </p:txBody>
      </p:sp>
      <p:sp>
        <p:nvSpPr>
          <p:cNvPr id="1465" name="Google Shape;146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zh-CN"/>
              <a:t>Flip only half of the odd numbers</a:t>
            </a:r>
            <a:endParaRPr b="1" i="1"/>
          </a:p>
        </p:txBody>
      </p:sp>
      <p:pic>
        <p:nvPicPr>
          <p:cNvPr id="1466" name="Google Shape;146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153" y="1726408"/>
            <a:ext cx="1227660" cy="12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963" y="1726408"/>
            <a:ext cx="1227660" cy="12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2323" y="3335628"/>
            <a:ext cx="1307353" cy="13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2"/>
          <p:cNvSpPr/>
          <p:nvPr/>
        </p:nvSpPr>
        <p:spPr>
          <a:xfrm>
            <a:off x="4198062" y="2136439"/>
            <a:ext cx="667800" cy="4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82"/>
          <p:cNvSpPr/>
          <p:nvPr/>
        </p:nvSpPr>
        <p:spPr>
          <a:xfrm>
            <a:off x="4198062" y="3817151"/>
            <a:ext cx="667800" cy="4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82"/>
          <p:cNvSpPr txBox="1"/>
          <p:nvPr/>
        </p:nvSpPr>
        <p:spPr>
          <a:xfrm>
            <a:off x="3145558" y="4677420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472" name="Google Shape;1472;p82"/>
          <p:cNvSpPr txBox="1"/>
          <p:nvPr/>
        </p:nvSpPr>
        <p:spPr>
          <a:xfrm>
            <a:off x="5253374" y="4677420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pic>
        <p:nvPicPr>
          <p:cNvPr id="1473" name="Google Shape;147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958" y="3335628"/>
            <a:ext cx="1307353" cy="130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646" y="1726408"/>
            <a:ext cx="1227660" cy="12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787" y="3335628"/>
            <a:ext cx="1307353" cy="130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18" y="1726408"/>
            <a:ext cx="1227660" cy="12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7859" y="3335628"/>
            <a:ext cx="1307353" cy="13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82"/>
          <p:cNvSpPr/>
          <p:nvPr/>
        </p:nvSpPr>
        <p:spPr>
          <a:xfrm>
            <a:off x="4947173" y="1695200"/>
            <a:ext cx="1277100" cy="129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t10k-mnist: 9 -&gt; 0</a:t>
            </a:r>
            <a:endParaRPr/>
          </a:p>
        </p:txBody>
      </p:sp>
      <p:pic>
        <p:nvPicPr>
          <p:cNvPr id="1484" name="Google Shape;14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400" y="55850"/>
            <a:ext cx="2565350" cy="15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83"/>
          <p:cNvSpPr txBox="1"/>
          <p:nvPr/>
        </p:nvSpPr>
        <p:spPr>
          <a:xfrm>
            <a:off x="4208700" y="40632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pic>
        <p:nvPicPr>
          <p:cNvPr id="1486" name="Google Shape;148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24" y="1238575"/>
            <a:ext cx="966650" cy="24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83"/>
          <p:cNvSpPr txBox="1"/>
          <p:nvPr/>
        </p:nvSpPr>
        <p:spPr>
          <a:xfrm>
            <a:off x="2063863" y="40632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488" name="Google Shape;1488;p83"/>
          <p:cNvSpPr txBox="1"/>
          <p:nvPr/>
        </p:nvSpPr>
        <p:spPr>
          <a:xfrm>
            <a:off x="2760225" y="86345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489" name="Google Shape;1489;p83"/>
          <p:cNvSpPr txBox="1"/>
          <p:nvPr/>
        </p:nvSpPr>
        <p:spPr>
          <a:xfrm>
            <a:off x="583700" y="86992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pic>
        <p:nvPicPr>
          <p:cNvPr id="1490" name="Google Shape;149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865" y="1155775"/>
            <a:ext cx="1854510" cy="1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400" y="1155801"/>
            <a:ext cx="1854499" cy="13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3075" y="2436575"/>
            <a:ext cx="1946701" cy="14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8725" y="2420113"/>
            <a:ext cx="2033850" cy="152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83"/>
          <p:cNvSpPr txBox="1"/>
          <p:nvPr/>
        </p:nvSpPr>
        <p:spPr>
          <a:xfrm>
            <a:off x="6423300" y="2993700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sp>
        <p:nvSpPr>
          <p:cNvPr id="1495" name="Google Shape;1495;p83"/>
          <p:cNvSpPr txBox="1"/>
          <p:nvPr/>
        </p:nvSpPr>
        <p:spPr>
          <a:xfrm>
            <a:off x="6287400" y="1672900"/>
            <a:ext cx="12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1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166113" y="4812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9" y="2002288"/>
            <a:ext cx="1723254" cy="1292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76" y="2413175"/>
            <a:ext cx="1723267" cy="12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507" y="2401213"/>
            <a:ext cx="1723267" cy="129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968" y="2416227"/>
            <a:ext cx="1658030" cy="124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6400" y="3631975"/>
            <a:ext cx="1723250" cy="129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1600" y="3644899"/>
            <a:ext cx="1723250" cy="129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0950" y="3644925"/>
            <a:ext cx="1622974" cy="12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49000" y="40325"/>
            <a:ext cx="1723226" cy="129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5250" y="108088"/>
            <a:ext cx="1658026" cy="124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98075" y="44125"/>
            <a:ext cx="1793426" cy="13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50100" y="1217700"/>
            <a:ext cx="1723226" cy="129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52000" y="1217674"/>
            <a:ext cx="1723250" cy="129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55975" y="1242150"/>
            <a:ext cx="1658026" cy="124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16">
            <a:alphaModFix/>
          </a:blip>
          <a:srcRect b="0" l="0" r="0" t="11197"/>
          <a:stretch/>
        </p:blipFill>
        <p:spPr>
          <a:xfrm>
            <a:off x="7373800" y="4393975"/>
            <a:ext cx="1524000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88100" y="3028488"/>
            <a:ext cx="12954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66113" y="7860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f_0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2004242" y="7834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2004242" y="4786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f_1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3994771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5909100" y="47433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899913" y="786060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5738042" y="783412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4544950" y="783100"/>
            <a:ext cx="4890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4960425" y="3074975"/>
            <a:ext cx="4128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4884225" y="4217975"/>
            <a:ext cx="4890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4359175" y="1713000"/>
            <a:ext cx="708900" cy="31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99675" y="78310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48275" y="2026200"/>
            <a:ext cx="114300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7497000" y="2784713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tsne</a:t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7479300" y="491850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random init tsne 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7518525" y="1605113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equal init tsne  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7662600" y="4001888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 tsne</a:t>
            </a:r>
            <a:endParaRPr/>
          </a:p>
        </p:txBody>
      </p:sp>
      <p:cxnSp>
        <p:nvCxnSpPr>
          <p:cNvPr id="137" name="Google Shape;137;p20"/>
          <p:cNvCxnSpPr>
            <a:stCxn id="134" idx="2"/>
          </p:cNvCxnSpPr>
          <p:nvPr/>
        </p:nvCxnSpPr>
        <p:spPr>
          <a:xfrm rot="10800000">
            <a:off x="6595650" y="833250"/>
            <a:ext cx="1677900" cy="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0"/>
          <p:cNvCxnSpPr>
            <a:stCxn id="131" idx="2"/>
          </p:cNvCxnSpPr>
          <p:nvPr/>
        </p:nvCxnSpPr>
        <p:spPr>
          <a:xfrm rot="10800000">
            <a:off x="6549475" y="1053100"/>
            <a:ext cx="17217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>
            <a:stCxn id="135" idx="2"/>
          </p:cNvCxnSpPr>
          <p:nvPr/>
        </p:nvCxnSpPr>
        <p:spPr>
          <a:xfrm rot="10800000">
            <a:off x="6543675" y="1423313"/>
            <a:ext cx="1769100" cy="5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>
            <a:stCxn id="132" idx="2"/>
          </p:cNvCxnSpPr>
          <p:nvPr/>
        </p:nvCxnSpPr>
        <p:spPr>
          <a:xfrm rot="10800000">
            <a:off x="6549375" y="1648950"/>
            <a:ext cx="1670400" cy="9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>
            <a:stCxn id="133" idx="2"/>
          </p:cNvCxnSpPr>
          <p:nvPr/>
        </p:nvCxnSpPr>
        <p:spPr>
          <a:xfrm rot="10800000">
            <a:off x="6468450" y="2615213"/>
            <a:ext cx="1705500" cy="5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0"/>
          <p:cNvCxnSpPr/>
          <p:nvPr/>
        </p:nvCxnSpPr>
        <p:spPr>
          <a:xfrm rot="10800000">
            <a:off x="6439550" y="2973775"/>
            <a:ext cx="1764600" cy="9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0"/>
          <p:cNvCxnSpPr>
            <a:stCxn id="136" idx="2"/>
          </p:cNvCxnSpPr>
          <p:nvPr/>
        </p:nvCxnSpPr>
        <p:spPr>
          <a:xfrm rot="10800000">
            <a:off x="6265950" y="3818588"/>
            <a:ext cx="1908000" cy="5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0"/>
          <p:cNvCxnSpPr>
            <a:stCxn id="118" idx="2"/>
          </p:cNvCxnSpPr>
          <p:nvPr/>
        </p:nvCxnSpPr>
        <p:spPr>
          <a:xfrm rot="10800000">
            <a:off x="6225400" y="4044075"/>
            <a:ext cx="1910400" cy="9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0"/>
          <p:cNvSpPr/>
          <p:nvPr/>
        </p:nvSpPr>
        <p:spPr>
          <a:xfrm>
            <a:off x="2075325" y="3184925"/>
            <a:ext cx="4128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2075325" y="2076700"/>
            <a:ext cx="4128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2004250" y="178675"/>
            <a:ext cx="4128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2046725" y="4448400"/>
            <a:ext cx="412800" cy="3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951" y="2178650"/>
            <a:ext cx="1703418" cy="127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793" y="2211346"/>
            <a:ext cx="1616248" cy="121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785" y="2211347"/>
            <a:ext cx="1616245" cy="121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888" y="2276199"/>
            <a:ext cx="1485595" cy="111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9851" y="3580998"/>
            <a:ext cx="1611632" cy="120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1795" y="3603878"/>
            <a:ext cx="1550621" cy="116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2724" y="3580998"/>
            <a:ext cx="1611614" cy="120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2840" y="3581010"/>
            <a:ext cx="1517835" cy="113839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-115325" y="2316038"/>
            <a:ext cx="17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0.01</a:t>
            </a:r>
            <a:endParaRPr sz="2100"/>
          </a:p>
        </p:txBody>
      </p:sp>
      <p:sp>
        <p:nvSpPr>
          <p:cNvPr id="162" name="Google Shape;16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2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-53350" y="3801000"/>
            <a:ext cx="15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0.1</a:t>
            </a:r>
            <a:endParaRPr sz="2100"/>
          </a:p>
        </p:txBody>
      </p:sp>
      <p:sp>
        <p:nvSpPr>
          <p:cNvPr id="164" name="Google Shape;164;p21"/>
          <p:cNvSpPr/>
          <p:nvPr/>
        </p:nvSpPr>
        <p:spPr>
          <a:xfrm>
            <a:off x="1719036" y="2247248"/>
            <a:ext cx="3165300" cy="122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4997164" y="2247248"/>
            <a:ext cx="3165300" cy="122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4997164" y="3601257"/>
            <a:ext cx="3165300" cy="116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1719036" y="3601257"/>
            <a:ext cx="3165300" cy="116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2147062" y="4839651"/>
            <a:ext cx="5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3928653" y="4839651"/>
            <a:ext cx="5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5496453" y="4839651"/>
            <a:ext cx="5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f_2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7278045" y="4839651"/>
            <a:ext cx="5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f_3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612175" y="103200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dynamic t-SNE</a:t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6345975" y="103200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joint</a:t>
            </a:r>
            <a:r>
              <a:rPr lang="zh-CN"/>
              <a:t> t-SNE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6453579" y="3232033"/>
            <a:ext cx="3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6210095" y="3232033"/>
            <a:ext cx="90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 stress error</a:t>
            </a:r>
            <a:endParaRPr sz="1000"/>
          </a:p>
        </p:txBody>
      </p:sp>
      <p:sp>
        <p:nvSpPr>
          <p:cNvPr id="176" name="Google Shape;176;p21"/>
          <p:cNvSpPr txBox="1"/>
          <p:nvPr/>
        </p:nvSpPr>
        <p:spPr>
          <a:xfrm>
            <a:off x="6210095" y="4514779"/>
            <a:ext cx="90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 stress error</a:t>
            </a:r>
            <a:endParaRPr sz="1000"/>
          </a:p>
        </p:txBody>
      </p:sp>
      <p:sp>
        <p:nvSpPr>
          <p:cNvPr id="177" name="Google Shape;177;p21"/>
          <p:cNvSpPr txBox="1"/>
          <p:nvPr/>
        </p:nvSpPr>
        <p:spPr>
          <a:xfrm>
            <a:off x="-115325" y="1173038"/>
            <a:ext cx="17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gamma = 0.001 </a:t>
            </a:r>
            <a:endParaRPr sz="2100"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19787" y="968150"/>
            <a:ext cx="1611626" cy="1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96800" y="966419"/>
            <a:ext cx="1616250" cy="121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72425" y="966432"/>
            <a:ext cx="1616250" cy="12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22851" y="1003305"/>
            <a:ext cx="1517826" cy="11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47050" y="566350"/>
            <a:ext cx="703375" cy="5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